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 id="2147483804" r:id="rId8"/>
  </p:sldMasterIdLst>
  <p:notesMasterIdLst>
    <p:notesMasterId r:id="rId72"/>
  </p:notesMasterIdLst>
  <p:sldIdLst>
    <p:sldId id="348" r:id="rId9"/>
    <p:sldId id="257" r:id="rId10"/>
    <p:sldId id="347" r:id="rId11"/>
    <p:sldId id="259" r:id="rId12"/>
    <p:sldId id="256" r:id="rId13"/>
    <p:sldId id="270" r:id="rId14"/>
    <p:sldId id="271" r:id="rId15"/>
    <p:sldId id="272" r:id="rId16"/>
    <p:sldId id="273" r:id="rId17"/>
    <p:sldId id="297" r:id="rId18"/>
    <p:sldId id="274" r:id="rId19"/>
    <p:sldId id="303" r:id="rId20"/>
    <p:sldId id="304" r:id="rId21"/>
    <p:sldId id="305" r:id="rId22"/>
    <p:sldId id="302" r:id="rId23"/>
    <p:sldId id="298" r:id="rId24"/>
    <p:sldId id="308" r:id="rId25"/>
    <p:sldId id="309" r:id="rId26"/>
    <p:sldId id="310" r:id="rId27"/>
    <p:sldId id="339" r:id="rId28"/>
    <p:sldId id="340" r:id="rId29"/>
    <p:sldId id="311" r:id="rId30"/>
    <p:sldId id="313" r:id="rId31"/>
    <p:sldId id="312" r:id="rId32"/>
    <p:sldId id="307" r:id="rId33"/>
    <p:sldId id="275" r:id="rId34"/>
    <p:sldId id="295" r:id="rId35"/>
    <p:sldId id="282" r:id="rId36"/>
    <p:sldId id="283" r:id="rId37"/>
    <p:sldId id="284" r:id="rId38"/>
    <p:sldId id="285" r:id="rId39"/>
    <p:sldId id="286" r:id="rId40"/>
    <p:sldId id="294" r:id="rId41"/>
    <p:sldId id="314" r:id="rId42"/>
    <p:sldId id="315" r:id="rId43"/>
    <p:sldId id="316" r:id="rId44"/>
    <p:sldId id="317" r:id="rId45"/>
    <p:sldId id="319" r:id="rId46"/>
    <p:sldId id="324" r:id="rId47"/>
    <p:sldId id="325" r:id="rId48"/>
    <p:sldId id="328" r:id="rId49"/>
    <p:sldId id="329" r:id="rId50"/>
    <p:sldId id="332" r:id="rId51"/>
    <p:sldId id="333" r:id="rId52"/>
    <p:sldId id="346" r:id="rId53"/>
    <p:sldId id="336" r:id="rId54"/>
    <p:sldId id="335" r:id="rId55"/>
    <p:sldId id="343" r:id="rId56"/>
    <p:sldId id="344" r:id="rId57"/>
    <p:sldId id="337" r:id="rId58"/>
    <p:sldId id="338" r:id="rId59"/>
    <p:sldId id="341" r:id="rId60"/>
    <p:sldId id="345" r:id="rId61"/>
    <p:sldId id="288" r:id="rId62"/>
    <p:sldId id="289" r:id="rId63"/>
    <p:sldId id="299" r:id="rId64"/>
    <p:sldId id="300" r:id="rId65"/>
    <p:sldId id="291" r:id="rId66"/>
    <p:sldId id="334" r:id="rId67"/>
    <p:sldId id="301" r:id="rId68"/>
    <p:sldId id="293" r:id="rId69"/>
    <p:sldId id="265" r:id="rId70"/>
    <p:sldId id="35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3320B-B2B6-4DE5-90FC-D5EC65EA6AF1}">
          <p14:sldIdLst>
            <p14:sldId id="348"/>
            <p14:sldId id="257"/>
            <p14:sldId id="347"/>
            <p14:sldId id="259"/>
            <p14:sldId id="256"/>
            <p14:sldId id="270"/>
            <p14:sldId id="271"/>
            <p14:sldId id="272"/>
            <p14:sldId id="273"/>
            <p14:sldId id="297"/>
            <p14:sldId id="274"/>
            <p14:sldId id="303"/>
            <p14:sldId id="304"/>
            <p14:sldId id="305"/>
            <p14:sldId id="302"/>
            <p14:sldId id="298"/>
            <p14:sldId id="308"/>
            <p14:sldId id="309"/>
            <p14:sldId id="310"/>
            <p14:sldId id="339"/>
            <p14:sldId id="340"/>
            <p14:sldId id="311"/>
            <p14:sldId id="313"/>
            <p14:sldId id="312"/>
            <p14:sldId id="307"/>
            <p14:sldId id="275"/>
            <p14:sldId id="295"/>
            <p14:sldId id="282"/>
            <p14:sldId id="283"/>
            <p14:sldId id="284"/>
            <p14:sldId id="285"/>
            <p14:sldId id="286"/>
            <p14:sldId id="294"/>
            <p14:sldId id="314"/>
            <p14:sldId id="315"/>
            <p14:sldId id="316"/>
            <p14:sldId id="317"/>
            <p14:sldId id="319"/>
            <p14:sldId id="324"/>
            <p14:sldId id="325"/>
            <p14:sldId id="328"/>
            <p14:sldId id="329"/>
            <p14:sldId id="332"/>
            <p14:sldId id="333"/>
            <p14:sldId id="346"/>
            <p14:sldId id="336"/>
            <p14:sldId id="335"/>
            <p14:sldId id="343"/>
            <p14:sldId id="344"/>
            <p14:sldId id="337"/>
            <p14:sldId id="338"/>
            <p14:sldId id="341"/>
            <p14:sldId id="345"/>
            <p14:sldId id="288"/>
            <p14:sldId id="289"/>
            <p14:sldId id="299"/>
            <p14:sldId id="300"/>
            <p14:sldId id="291"/>
            <p14:sldId id="334"/>
            <p14:sldId id="301"/>
            <p14:sldId id="293"/>
            <p14:sldId id="265"/>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7F2FC"/>
    <a:srgbClr val="BE6700"/>
    <a:srgbClr val="F3F2DB"/>
    <a:srgbClr val="0171B0"/>
    <a:srgbClr val="684D93"/>
    <a:srgbClr val="6A4F97"/>
    <a:srgbClr val="7D61AB"/>
    <a:srgbClr val="654B8E"/>
    <a:srgbClr val="583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2" autoAdjust="0"/>
    <p:restoredTop sz="86079" autoAdjust="0"/>
  </p:normalViewPr>
  <p:slideViewPr>
    <p:cSldViewPr snapToGrid="0">
      <p:cViewPr varScale="1">
        <p:scale>
          <a:sx n="99" d="100"/>
          <a:sy n="99" d="100"/>
        </p:scale>
        <p:origin x="6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7D-490B-978B-5BCEA14E1FD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7D-490B-978B-5BCEA14E1FD7}"/>
              </c:ext>
            </c:extLst>
          </c:dPt>
          <c:cat>
            <c:strRef>
              <c:f>Sheet1!$A$2:$A$3</c:f>
              <c:strCache>
                <c:ptCount val="2"/>
                <c:pt idx="0">
                  <c:v>Use</c:v>
                </c:pt>
                <c:pt idx="1">
                  <c:v>Don't use</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F47D-490B-978B-5BCEA14E1FD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6CDB0-4B02-4601-899B-762FC45FD2A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B2CC812-89B0-4737-9CB9-61C2043242FD}">
      <dgm:prSet/>
      <dgm:spPr/>
      <dgm:t>
        <a:bodyPr/>
        <a:lstStyle/>
        <a:p>
          <a:pPr rtl="0"/>
          <a:r>
            <a:rPr lang="en-US" dirty="0" smtClean="0"/>
            <a:t>Web ≈ Native</a:t>
          </a:r>
          <a:endParaRPr lang="en-US" dirty="0"/>
        </a:p>
      </dgm:t>
    </dgm:pt>
    <dgm:pt modelId="{70F86A1C-94C5-4CA9-871E-ABD884B911E4}" type="parTrans" cxnId="{C29149A0-935C-4F93-8739-2BABE10A5E05}">
      <dgm:prSet/>
      <dgm:spPr/>
      <dgm:t>
        <a:bodyPr/>
        <a:lstStyle/>
        <a:p>
          <a:endParaRPr lang="en-US"/>
        </a:p>
      </dgm:t>
    </dgm:pt>
    <dgm:pt modelId="{39154493-5617-4733-9278-ECDE2EF9D7AC}" type="sibTrans" cxnId="{C29149A0-935C-4F93-8739-2BABE10A5E05}">
      <dgm:prSet/>
      <dgm:spPr/>
      <dgm:t>
        <a:bodyPr/>
        <a:lstStyle/>
        <a:p>
          <a:endParaRPr lang="en-US"/>
        </a:p>
      </dgm:t>
    </dgm:pt>
    <dgm:pt modelId="{0EB64B9B-E323-4BEA-8162-27C544435AF9}">
      <dgm:prSet/>
      <dgm:spPr/>
      <dgm:t>
        <a:bodyPr/>
        <a:lstStyle/>
        <a:p>
          <a:pPr rtl="0"/>
          <a:r>
            <a:rPr lang="en-US" smtClean="0"/>
            <a:t>Standards mean you can target features, not browsers</a:t>
          </a:r>
          <a:endParaRPr lang="en-US"/>
        </a:p>
      </dgm:t>
    </dgm:pt>
    <dgm:pt modelId="{17E3F760-F5A2-4584-BE0E-37E84D9B4A60}" type="parTrans" cxnId="{45B1D92E-3435-4F3F-A0C3-4D8341218E5B}">
      <dgm:prSet/>
      <dgm:spPr/>
      <dgm:t>
        <a:bodyPr/>
        <a:lstStyle/>
        <a:p>
          <a:endParaRPr lang="en-US"/>
        </a:p>
      </dgm:t>
    </dgm:pt>
    <dgm:pt modelId="{114FA492-24AB-4836-8774-2FA5563C44A1}" type="sibTrans" cxnId="{45B1D92E-3435-4F3F-A0C3-4D8341218E5B}">
      <dgm:prSet/>
      <dgm:spPr/>
      <dgm:t>
        <a:bodyPr/>
        <a:lstStyle/>
        <a:p>
          <a:endParaRPr lang="en-US"/>
        </a:p>
      </dgm:t>
    </dgm:pt>
    <dgm:pt modelId="{3E8FBB0B-D136-4D3C-94ED-F2D517AD1A13}" type="pres">
      <dgm:prSet presAssocID="{E7A6CDB0-4B02-4601-899B-762FC45FD2AE}" presName="Name0" presStyleCnt="0">
        <dgm:presLayoutVars>
          <dgm:chPref val="3"/>
          <dgm:dir/>
          <dgm:animLvl val="lvl"/>
          <dgm:resizeHandles/>
        </dgm:presLayoutVars>
      </dgm:prSet>
      <dgm:spPr/>
      <dgm:t>
        <a:bodyPr/>
        <a:lstStyle/>
        <a:p>
          <a:endParaRPr lang="en-US"/>
        </a:p>
      </dgm:t>
    </dgm:pt>
    <dgm:pt modelId="{23203749-B030-41B4-AF53-91C59D4764E4}" type="pres">
      <dgm:prSet presAssocID="{1B2CC812-89B0-4737-9CB9-61C2043242FD}" presName="horFlow" presStyleCnt="0"/>
      <dgm:spPr/>
    </dgm:pt>
    <dgm:pt modelId="{82B802B5-ECEC-48AF-8CB9-84D0CE7E2520}" type="pres">
      <dgm:prSet presAssocID="{1B2CC812-89B0-4737-9CB9-61C2043242FD}" presName="bigChev" presStyleLbl="node1" presStyleIdx="0" presStyleCnt="2"/>
      <dgm:spPr/>
      <dgm:t>
        <a:bodyPr/>
        <a:lstStyle/>
        <a:p>
          <a:endParaRPr lang="en-US"/>
        </a:p>
      </dgm:t>
    </dgm:pt>
    <dgm:pt modelId="{4546EBAF-A560-4708-9AA6-C789B14F1B9B}" type="pres">
      <dgm:prSet presAssocID="{1B2CC812-89B0-4737-9CB9-61C2043242FD}" presName="vSp" presStyleCnt="0"/>
      <dgm:spPr/>
    </dgm:pt>
    <dgm:pt modelId="{2AE26E00-F866-4262-BC20-DD3195FE2A09}" type="pres">
      <dgm:prSet presAssocID="{0EB64B9B-E323-4BEA-8162-27C544435AF9}" presName="horFlow" presStyleCnt="0"/>
      <dgm:spPr/>
    </dgm:pt>
    <dgm:pt modelId="{910ACE62-C75A-461D-9AB1-35946BC4873A}" type="pres">
      <dgm:prSet presAssocID="{0EB64B9B-E323-4BEA-8162-27C544435AF9}" presName="bigChev" presStyleLbl="node1" presStyleIdx="1" presStyleCnt="2"/>
      <dgm:spPr/>
      <dgm:t>
        <a:bodyPr/>
        <a:lstStyle/>
        <a:p>
          <a:endParaRPr lang="en-US"/>
        </a:p>
      </dgm:t>
    </dgm:pt>
  </dgm:ptLst>
  <dgm:cxnLst>
    <dgm:cxn modelId="{9A866E26-F766-451C-897E-7C6B1B998DC4}" type="presOf" srcId="{E7A6CDB0-4B02-4601-899B-762FC45FD2AE}" destId="{3E8FBB0B-D136-4D3C-94ED-F2D517AD1A13}" srcOrd="0" destOrd="0" presId="urn:microsoft.com/office/officeart/2005/8/layout/lProcess3"/>
    <dgm:cxn modelId="{45B1D92E-3435-4F3F-A0C3-4D8341218E5B}" srcId="{E7A6CDB0-4B02-4601-899B-762FC45FD2AE}" destId="{0EB64B9B-E323-4BEA-8162-27C544435AF9}" srcOrd="1" destOrd="0" parTransId="{17E3F760-F5A2-4584-BE0E-37E84D9B4A60}" sibTransId="{114FA492-24AB-4836-8774-2FA5563C44A1}"/>
    <dgm:cxn modelId="{DD50446B-589B-4215-BE70-E8DF46D4F477}" type="presOf" srcId="{1B2CC812-89B0-4737-9CB9-61C2043242FD}" destId="{82B802B5-ECEC-48AF-8CB9-84D0CE7E2520}" srcOrd="0" destOrd="0" presId="urn:microsoft.com/office/officeart/2005/8/layout/lProcess3"/>
    <dgm:cxn modelId="{F7424A78-ED7E-4BE9-9FB0-1589293B05EA}" type="presOf" srcId="{0EB64B9B-E323-4BEA-8162-27C544435AF9}" destId="{910ACE62-C75A-461D-9AB1-35946BC4873A}" srcOrd="0" destOrd="0" presId="urn:microsoft.com/office/officeart/2005/8/layout/lProcess3"/>
    <dgm:cxn modelId="{C29149A0-935C-4F93-8739-2BABE10A5E05}" srcId="{E7A6CDB0-4B02-4601-899B-762FC45FD2AE}" destId="{1B2CC812-89B0-4737-9CB9-61C2043242FD}" srcOrd="0" destOrd="0" parTransId="{70F86A1C-94C5-4CA9-871E-ABD884B911E4}" sibTransId="{39154493-5617-4733-9278-ECDE2EF9D7AC}"/>
    <dgm:cxn modelId="{985264C7-468B-4A02-ABA3-AC50B9FFE235}" type="presParOf" srcId="{3E8FBB0B-D136-4D3C-94ED-F2D517AD1A13}" destId="{23203749-B030-41B4-AF53-91C59D4764E4}" srcOrd="0" destOrd="0" presId="urn:microsoft.com/office/officeart/2005/8/layout/lProcess3"/>
    <dgm:cxn modelId="{2667EF9A-3B62-49EB-8D03-94C0D5F1CD4C}" type="presParOf" srcId="{23203749-B030-41B4-AF53-91C59D4764E4}" destId="{82B802B5-ECEC-48AF-8CB9-84D0CE7E2520}" srcOrd="0" destOrd="0" presId="urn:microsoft.com/office/officeart/2005/8/layout/lProcess3"/>
    <dgm:cxn modelId="{5935C769-041E-412E-9866-A8EBEA524CD8}" type="presParOf" srcId="{3E8FBB0B-D136-4D3C-94ED-F2D517AD1A13}" destId="{4546EBAF-A560-4708-9AA6-C789B14F1B9B}" srcOrd="1" destOrd="0" presId="urn:microsoft.com/office/officeart/2005/8/layout/lProcess3"/>
    <dgm:cxn modelId="{B62F1AE8-1EEF-46D7-84C1-C395378B129A}" type="presParOf" srcId="{3E8FBB0B-D136-4D3C-94ED-F2D517AD1A13}" destId="{2AE26E00-F866-4262-BC20-DD3195FE2A09}" srcOrd="2" destOrd="0" presId="urn:microsoft.com/office/officeart/2005/8/layout/lProcess3"/>
    <dgm:cxn modelId="{58AFD3C6-ED89-4394-AB52-EC3AF409910B}" type="presParOf" srcId="{2AE26E00-F866-4262-BC20-DD3195FE2A09}" destId="{910ACE62-C75A-461D-9AB1-35946BC4873A}"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3CD56-2377-48DB-B478-9CFEE09D3ED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BC63134-ABF7-44B7-897B-220FED4E5A3E}">
      <dgm:prSet/>
      <dgm:spPr/>
      <dgm:t>
        <a:bodyPr/>
        <a:lstStyle/>
        <a:p>
          <a:pPr rtl="0"/>
          <a:r>
            <a:rPr lang="en-US" dirty="0" smtClean="0"/>
            <a:t>Web Platform Status</a:t>
          </a:r>
        </a:p>
      </dgm:t>
    </dgm:pt>
    <dgm:pt modelId="{920BBC61-D1B8-480A-82FA-EBCDC3889D7D}" type="parTrans" cxnId="{1CC2C78E-3B5E-4909-9DF5-C77A391F9128}">
      <dgm:prSet/>
      <dgm:spPr/>
      <dgm:t>
        <a:bodyPr/>
        <a:lstStyle/>
        <a:p>
          <a:endParaRPr lang="en-US"/>
        </a:p>
      </dgm:t>
    </dgm:pt>
    <dgm:pt modelId="{ED2EAD4D-323B-4608-9F73-D89E9D798C5D}" type="sibTrans" cxnId="{1CC2C78E-3B5E-4909-9DF5-C77A391F9128}">
      <dgm:prSet/>
      <dgm:spPr/>
      <dgm:t>
        <a:bodyPr/>
        <a:lstStyle/>
        <a:p>
          <a:endParaRPr lang="en-US"/>
        </a:p>
      </dgm:t>
    </dgm:pt>
    <dgm:pt modelId="{4B25A011-AD85-41B5-B70E-6B3E0B4D54A6}">
      <dgm:prSet/>
      <dgm:spPr/>
      <dgm:t>
        <a:bodyPr/>
        <a:lstStyle/>
        <a:p>
          <a:pPr rtl="0"/>
          <a:r>
            <a:rPr lang="en-US" dirty="0" smtClean="0"/>
            <a:t>Cross-browser testing</a:t>
          </a:r>
        </a:p>
      </dgm:t>
    </dgm:pt>
    <dgm:pt modelId="{DA1B4177-41FC-4AC2-8C6E-7B32D8A72FAA}" type="parTrans" cxnId="{5459BC7C-CD04-4409-A638-6C6BC7EACB42}">
      <dgm:prSet/>
      <dgm:spPr/>
      <dgm:t>
        <a:bodyPr/>
        <a:lstStyle/>
        <a:p>
          <a:endParaRPr lang="en-US"/>
        </a:p>
      </dgm:t>
    </dgm:pt>
    <dgm:pt modelId="{B7C08827-9394-4A58-9373-394F352CC0F3}" type="sibTrans" cxnId="{5459BC7C-CD04-4409-A638-6C6BC7EACB42}">
      <dgm:prSet/>
      <dgm:spPr/>
      <dgm:t>
        <a:bodyPr/>
        <a:lstStyle/>
        <a:p>
          <a:endParaRPr lang="en-US"/>
        </a:p>
      </dgm:t>
    </dgm:pt>
    <dgm:pt modelId="{54C1BFF0-773A-4543-9E12-003BAD34FDE7}">
      <dgm:prSet/>
      <dgm:spPr/>
      <dgm:t>
        <a:bodyPr/>
        <a:lstStyle/>
        <a:p>
          <a:pPr rtl="0"/>
          <a:r>
            <a:rPr lang="en-US" dirty="0" smtClean="0"/>
            <a:t>Feature Detection</a:t>
          </a:r>
        </a:p>
      </dgm:t>
    </dgm:pt>
    <dgm:pt modelId="{7C2E62A2-EBF3-469A-95CC-7D3EC735425C}" type="parTrans" cxnId="{89650335-1753-46BF-9C83-518B84AB12A5}">
      <dgm:prSet/>
      <dgm:spPr/>
      <dgm:t>
        <a:bodyPr/>
        <a:lstStyle/>
        <a:p>
          <a:endParaRPr lang="en-US"/>
        </a:p>
      </dgm:t>
    </dgm:pt>
    <dgm:pt modelId="{EA1FC3A3-96E5-4DAC-9C79-D3C2B2454AB6}" type="sibTrans" cxnId="{89650335-1753-46BF-9C83-518B84AB12A5}">
      <dgm:prSet/>
      <dgm:spPr/>
      <dgm:t>
        <a:bodyPr/>
        <a:lstStyle/>
        <a:p>
          <a:endParaRPr lang="en-US"/>
        </a:p>
      </dgm:t>
    </dgm:pt>
    <dgm:pt modelId="{CA7BDB96-A594-4D78-AA02-150BB2B79EC9}">
      <dgm:prSet/>
      <dgm:spPr/>
      <dgm:t>
        <a:bodyPr/>
        <a:lstStyle/>
        <a:p>
          <a:pPr rtl="0"/>
          <a:r>
            <a:rPr lang="en-US" dirty="0" smtClean="0"/>
            <a:t>Responsive and plug-in free</a:t>
          </a:r>
          <a:endParaRPr lang="en-US" dirty="0"/>
        </a:p>
      </dgm:t>
    </dgm:pt>
    <dgm:pt modelId="{FFBF3692-6A1E-44E5-A1C4-8431E00D0756}" type="parTrans" cxnId="{F358DC6E-88B5-40E9-96D3-519552BC5254}">
      <dgm:prSet/>
      <dgm:spPr/>
      <dgm:t>
        <a:bodyPr/>
        <a:lstStyle/>
        <a:p>
          <a:endParaRPr lang="en-US"/>
        </a:p>
      </dgm:t>
    </dgm:pt>
    <dgm:pt modelId="{1253DE6E-A4A9-459F-B097-303856D40615}" type="sibTrans" cxnId="{F358DC6E-88B5-40E9-96D3-519552BC5254}">
      <dgm:prSet/>
      <dgm:spPr/>
      <dgm:t>
        <a:bodyPr/>
        <a:lstStyle/>
        <a:p>
          <a:endParaRPr lang="en-US"/>
        </a:p>
      </dgm:t>
    </dgm:pt>
    <dgm:pt modelId="{C7DE3E00-166F-42B8-BDEC-196FEF4C99CD}">
      <dgm:prSet/>
      <dgm:spPr/>
      <dgm:t>
        <a:bodyPr/>
        <a:lstStyle/>
        <a:p>
          <a:pPr rtl="0"/>
          <a:r>
            <a:rPr lang="en-US" dirty="0" smtClean="0"/>
            <a:t>JS frameworks &amp; libraries</a:t>
          </a:r>
          <a:endParaRPr lang="en-US" dirty="0"/>
        </a:p>
      </dgm:t>
    </dgm:pt>
    <dgm:pt modelId="{02B1DFF4-74D8-4C50-8554-B6C4F13BE19F}" type="parTrans" cxnId="{2CB2F740-B3FA-4358-B42A-406BFA6CBE6D}">
      <dgm:prSet/>
      <dgm:spPr/>
      <dgm:t>
        <a:bodyPr/>
        <a:lstStyle/>
        <a:p>
          <a:endParaRPr lang="en-US"/>
        </a:p>
      </dgm:t>
    </dgm:pt>
    <dgm:pt modelId="{68C4EBD0-6B6A-4B2D-8639-60041783E10E}" type="sibTrans" cxnId="{2CB2F740-B3FA-4358-B42A-406BFA6CBE6D}">
      <dgm:prSet/>
      <dgm:spPr/>
      <dgm:t>
        <a:bodyPr/>
        <a:lstStyle/>
        <a:p>
          <a:endParaRPr lang="en-US"/>
        </a:p>
      </dgm:t>
    </dgm:pt>
    <dgm:pt modelId="{26283731-42FC-45EE-929F-D6931DF0439C}">
      <dgm:prSet/>
      <dgm:spPr/>
      <dgm:t>
        <a:bodyPr/>
        <a:lstStyle/>
        <a:p>
          <a:pPr rtl="0"/>
          <a:r>
            <a:rPr lang="en-US" dirty="0" smtClean="0"/>
            <a:t>CSS prefix best practices</a:t>
          </a:r>
          <a:endParaRPr lang="en-US" dirty="0"/>
        </a:p>
      </dgm:t>
    </dgm:pt>
    <dgm:pt modelId="{E2DBAE4B-587F-49F4-B860-06225A428207}" type="parTrans" cxnId="{78EE82E1-17E6-49F0-8B0B-96BFD9ACC5A6}">
      <dgm:prSet/>
      <dgm:spPr/>
      <dgm:t>
        <a:bodyPr/>
        <a:lstStyle/>
        <a:p>
          <a:endParaRPr lang="en-US"/>
        </a:p>
      </dgm:t>
    </dgm:pt>
    <dgm:pt modelId="{E4913A79-AEB0-4859-9665-35B8925AAB82}" type="sibTrans" cxnId="{78EE82E1-17E6-49F0-8B0B-96BFD9ACC5A6}">
      <dgm:prSet/>
      <dgm:spPr/>
      <dgm:t>
        <a:bodyPr/>
        <a:lstStyle/>
        <a:p>
          <a:endParaRPr lang="en-US"/>
        </a:p>
      </dgm:t>
    </dgm:pt>
    <dgm:pt modelId="{BE3CA400-B781-44CC-BFBF-228E576595AE}" type="pres">
      <dgm:prSet presAssocID="{6FE3CD56-2377-48DB-B478-9CFEE09D3ED1}" presName="diagram" presStyleCnt="0">
        <dgm:presLayoutVars>
          <dgm:dir/>
          <dgm:resizeHandles val="exact"/>
        </dgm:presLayoutVars>
      </dgm:prSet>
      <dgm:spPr/>
      <dgm:t>
        <a:bodyPr/>
        <a:lstStyle/>
        <a:p>
          <a:endParaRPr lang="en-US"/>
        </a:p>
      </dgm:t>
    </dgm:pt>
    <dgm:pt modelId="{A44EF3D3-090C-40F2-811E-C7E00B6ABE60}" type="pres">
      <dgm:prSet presAssocID="{4BC63134-ABF7-44B7-897B-220FED4E5A3E}" presName="node" presStyleLbl="node1" presStyleIdx="0" presStyleCnt="6">
        <dgm:presLayoutVars>
          <dgm:bulletEnabled val="1"/>
        </dgm:presLayoutVars>
      </dgm:prSet>
      <dgm:spPr/>
      <dgm:t>
        <a:bodyPr/>
        <a:lstStyle/>
        <a:p>
          <a:endParaRPr lang="en-US"/>
        </a:p>
      </dgm:t>
    </dgm:pt>
    <dgm:pt modelId="{888B1AE4-6E94-405F-B03F-FEE605CDF798}" type="pres">
      <dgm:prSet presAssocID="{ED2EAD4D-323B-4608-9F73-D89E9D798C5D}" presName="sibTrans" presStyleCnt="0"/>
      <dgm:spPr/>
    </dgm:pt>
    <dgm:pt modelId="{1802E623-0410-40F1-8FDC-5AEBE4AFB3B0}" type="pres">
      <dgm:prSet presAssocID="{4B25A011-AD85-41B5-B70E-6B3E0B4D54A6}" presName="node" presStyleLbl="node1" presStyleIdx="1" presStyleCnt="6">
        <dgm:presLayoutVars>
          <dgm:bulletEnabled val="1"/>
        </dgm:presLayoutVars>
      </dgm:prSet>
      <dgm:spPr/>
      <dgm:t>
        <a:bodyPr/>
        <a:lstStyle/>
        <a:p>
          <a:endParaRPr lang="en-US"/>
        </a:p>
      </dgm:t>
    </dgm:pt>
    <dgm:pt modelId="{849D3CD5-D5CD-4C88-AC17-B1B3FB808B0C}" type="pres">
      <dgm:prSet presAssocID="{B7C08827-9394-4A58-9373-394F352CC0F3}" presName="sibTrans" presStyleCnt="0"/>
      <dgm:spPr/>
    </dgm:pt>
    <dgm:pt modelId="{D7F5F46C-2F0E-4826-881A-DE0FC565AA0A}" type="pres">
      <dgm:prSet presAssocID="{54C1BFF0-773A-4543-9E12-003BAD34FDE7}" presName="node" presStyleLbl="node1" presStyleIdx="2" presStyleCnt="6">
        <dgm:presLayoutVars>
          <dgm:bulletEnabled val="1"/>
        </dgm:presLayoutVars>
      </dgm:prSet>
      <dgm:spPr/>
      <dgm:t>
        <a:bodyPr/>
        <a:lstStyle/>
        <a:p>
          <a:endParaRPr lang="en-US"/>
        </a:p>
      </dgm:t>
    </dgm:pt>
    <dgm:pt modelId="{8FC42ACC-D652-47A6-B130-75C1495FE35E}" type="pres">
      <dgm:prSet presAssocID="{EA1FC3A3-96E5-4DAC-9C79-D3C2B2454AB6}" presName="sibTrans" presStyleCnt="0"/>
      <dgm:spPr/>
    </dgm:pt>
    <dgm:pt modelId="{2D6B6ADD-6F61-4C31-A8D3-542DC9647DD9}" type="pres">
      <dgm:prSet presAssocID="{CA7BDB96-A594-4D78-AA02-150BB2B79EC9}" presName="node" presStyleLbl="node1" presStyleIdx="3" presStyleCnt="6">
        <dgm:presLayoutVars>
          <dgm:bulletEnabled val="1"/>
        </dgm:presLayoutVars>
      </dgm:prSet>
      <dgm:spPr/>
      <dgm:t>
        <a:bodyPr/>
        <a:lstStyle/>
        <a:p>
          <a:endParaRPr lang="en-US"/>
        </a:p>
      </dgm:t>
    </dgm:pt>
    <dgm:pt modelId="{10C363CF-E311-430E-93F4-DC2D10393DA2}" type="pres">
      <dgm:prSet presAssocID="{1253DE6E-A4A9-459F-B097-303856D40615}" presName="sibTrans" presStyleCnt="0"/>
      <dgm:spPr/>
    </dgm:pt>
    <dgm:pt modelId="{2BE6A906-2CD5-4ADA-BB49-9A484951AF64}" type="pres">
      <dgm:prSet presAssocID="{C7DE3E00-166F-42B8-BDEC-196FEF4C99CD}" presName="node" presStyleLbl="node1" presStyleIdx="4" presStyleCnt="6">
        <dgm:presLayoutVars>
          <dgm:bulletEnabled val="1"/>
        </dgm:presLayoutVars>
      </dgm:prSet>
      <dgm:spPr/>
      <dgm:t>
        <a:bodyPr/>
        <a:lstStyle/>
        <a:p>
          <a:endParaRPr lang="en-US"/>
        </a:p>
      </dgm:t>
    </dgm:pt>
    <dgm:pt modelId="{2667187E-E617-4FF4-A63F-26E07DDA7BB3}" type="pres">
      <dgm:prSet presAssocID="{68C4EBD0-6B6A-4B2D-8639-60041783E10E}" presName="sibTrans" presStyleCnt="0"/>
      <dgm:spPr/>
    </dgm:pt>
    <dgm:pt modelId="{32EBCC51-3CFF-457C-B193-57347A68AE90}" type="pres">
      <dgm:prSet presAssocID="{26283731-42FC-45EE-929F-D6931DF0439C}" presName="node" presStyleLbl="node1" presStyleIdx="5" presStyleCnt="6">
        <dgm:presLayoutVars>
          <dgm:bulletEnabled val="1"/>
        </dgm:presLayoutVars>
      </dgm:prSet>
      <dgm:spPr/>
      <dgm:t>
        <a:bodyPr/>
        <a:lstStyle/>
        <a:p>
          <a:endParaRPr lang="en-US"/>
        </a:p>
      </dgm:t>
    </dgm:pt>
  </dgm:ptLst>
  <dgm:cxnLst>
    <dgm:cxn modelId="{78EE82E1-17E6-49F0-8B0B-96BFD9ACC5A6}" srcId="{6FE3CD56-2377-48DB-B478-9CFEE09D3ED1}" destId="{26283731-42FC-45EE-929F-D6931DF0439C}" srcOrd="5" destOrd="0" parTransId="{E2DBAE4B-587F-49F4-B860-06225A428207}" sibTransId="{E4913A79-AEB0-4859-9665-35B8925AAB82}"/>
    <dgm:cxn modelId="{89650335-1753-46BF-9C83-518B84AB12A5}" srcId="{6FE3CD56-2377-48DB-B478-9CFEE09D3ED1}" destId="{54C1BFF0-773A-4543-9E12-003BAD34FDE7}" srcOrd="2" destOrd="0" parTransId="{7C2E62A2-EBF3-469A-95CC-7D3EC735425C}" sibTransId="{EA1FC3A3-96E5-4DAC-9C79-D3C2B2454AB6}"/>
    <dgm:cxn modelId="{CDAAE785-FBF5-4DAD-A558-063838978ECD}" type="presOf" srcId="{4B25A011-AD85-41B5-B70E-6B3E0B4D54A6}" destId="{1802E623-0410-40F1-8FDC-5AEBE4AFB3B0}" srcOrd="0" destOrd="0" presId="urn:microsoft.com/office/officeart/2005/8/layout/default"/>
    <dgm:cxn modelId="{2D3A6852-9102-41A1-86B0-DFC72CF75F74}" type="presOf" srcId="{C7DE3E00-166F-42B8-BDEC-196FEF4C99CD}" destId="{2BE6A906-2CD5-4ADA-BB49-9A484951AF64}" srcOrd="0" destOrd="0" presId="urn:microsoft.com/office/officeart/2005/8/layout/default"/>
    <dgm:cxn modelId="{BA1FC68B-6CFF-4491-B77D-012E00399923}" type="presOf" srcId="{6FE3CD56-2377-48DB-B478-9CFEE09D3ED1}" destId="{BE3CA400-B781-44CC-BFBF-228E576595AE}" srcOrd="0" destOrd="0" presId="urn:microsoft.com/office/officeart/2005/8/layout/default"/>
    <dgm:cxn modelId="{F358DC6E-88B5-40E9-96D3-519552BC5254}" srcId="{6FE3CD56-2377-48DB-B478-9CFEE09D3ED1}" destId="{CA7BDB96-A594-4D78-AA02-150BB2B79EC9}" srcOrd="3" destOrd="0" parTransId="{FFBF3692-6A1E-44E5-A1C4-8431E00D0756}" sibTransId="{1253DE6E-A4A9-459F-B097-303856D40615}"/>
    <dgm:cxn modelId="{2CB2F740-B3FA-4358-B42A-406BFA6CBE6D}" srcId="{6FE3CD56-2377-48DB-B478-9CFEE09D3ED1}" destId="{C7DE3E00-166F-42B8-BDEC-196FEF4C99CD}" srcOrd="4" destOrd="0" parTransId="{02B1DFF4-74D8-4C50-8554-B6C4F13BE19F}" sibTransId="{68C4EBD0-6B6A-4B2D-8639-60041783E10E}"/>
    <dgm:cxn modelId="{5C72B63F-F29F-434F-8FA2-99714193641B}" type="presOf" srcId="{CA7BDB96-A594-4D78-AA02-150BB2B79EC9}" destId="{2D6B6ADD-6F61-4C31-A8D3-542DC9647DD9}" srcOrd="0" destOrd="0" presId="urn:microsoft.com/office/officeart/2005/8/layout/default"/>
    <dgm:cxn modelId="{CF9870B3-BEC4-4956-BFEF-C635EEB5CF31}" type="presOf" srcId="{54C1BFF0-773A-4543-9E12-003BAD34FDE7}" destId="{D7F5F46C-2F0E-4826-881A-DE0FC565AA0A}" srcOrd="0" destOrd="0" presId="urn:microsoft.com/office/officeart/2005/8/layout/default"/>
    <dgm:cxn modelId="{FFE4DDE2-B358-4E74-B521-80C7563C0272}" type="presOf" srcId="{26283731-42FC-45EE-929F-D6931DF0439C}" destId="{32EBCC51-3CFF-457C-B193-57347A68AE90}" srcOrd="0" destOrd="0" presId="urn:microsoft.com/office/officeart/2005/8/layout/default"/>
    <dgm:cxn modelId="{5459BC7C-CD04-4409-A638-6C6BC7EACB42}" srcId="{6FE3CD56-2377-48DB-B478-9CFEE09D3ED1}" destId="{4B25A011-AD85-41B5-B70E-6B3E0B4D54A6}" srcOrd="1" destOrd="0" parTransId="{DA1B4177-41FC-4AC2-8C6E-7B32D8A72FAA}" sibTransId="{B7C08827-9394-4A58-9373-394F352CC0F3}"/>
    <dgm:cxn modelId="{1CC2C78E-3B5E-4909-9DF5-C77A391F9128}" srcId="{6FE3CD56-2377-48DB-B478-9CFEE09D3ED1}" destId="{4BC63134-ABF7-44B7-897B-220FED4E5A3E}" srcOrd="0" destOrd="0" parTransId="{920BBC61-D1B8-480A-82FA-EBCDC3889D7D}" sibTransId="{ED2EAD4D-323B-4608-9F73-D89E9D798C5D}"/>
    <dgm:cxn modelId="{60F2A4A8-7EF2-4317-AE5F-886C4B495EAF}" type="presOf" srcId="{4BC63134-ABF7-44B7-897B-220FED4E5A3E}" destId="{A44EF3D3-090C-40F2-811E-C7E00B6ABE60}" srcOrd="0" destOrd="0" presId="urn:microsoft.com/office/officeart/2005/8/layout/default"/>
    <dgm:cxn modelId="{57FFBD6E-66C0-4808-8100-710B1B568F4B}" type="presParOf" srcId="{BE3CA400-B781-44CC-BFBF-228E576595AE}" destId="{A44EF3D3-090C-40F2-811E-C7E00B6ABE60}" srcOrd="0" destOrd="0" presId="urn:microsoft.com/office/officeart/2005/8/layout/default"/>
    <dgm:cxn modelId="{62EB0668-CB68-4572-8954-1DBE72628D3D}" type="presParOf" srcId="{BE3CA400-B781-44CC-BFBF-228E576595AE}" destId="{888B1AE4-6E94-405F-B03F-FEE605CDF798}" srcOrd="1" destOrd="0" presId="urn:microsoft.com/office/officeart/2005/8/layout/default"/>
    <dgm:cxn modelId="{944971F9-B102-47CE-A309-4F857D1DF9E2}" type="presParOf" srcId="{BE3CA400-B781-44CC-BFBF-228E576595AE}" destId="{1802E623-0410-40F1-8FDC-5AEBE4AFB3B0}" srcOrd="2" destOrd="0" presId="urn:microsoft.com/office/officeart/2005/8/layout/default"/>
    <dgm:cxn modelId="{D496C631-4CC1-4E9A-BC98-4B9C6FA17C55}" type="presParOf" srcId="{BE3CA400-B781-44CC-BFBF-228E576595AE}" destId="{849D3CD5-D5CD-4C88-AC17-B1B3FB808B0C}" srcOrd="3" destOrd="0" presId="urn:microsoft.com/office/officeart/2005/8/layout/default"/>
    <dgm:cxn modelId="{DDBC4FE7-D860-4A95-89B2-BDAC76A3810E}" type="presParOf" srcId="{BE3CA400-B781-44CC-BFBF-228E576595AE}" destId="{D7F5F46C-2F0E-4826-881A-DE0FC565AA0A}" srcOrd="4" destOrd="0" presId="urn:microsoft.com/office/officeart/2005/8/layout/default"/>
    <dgm:cxn modelId="{F3810AA7-E67C-41F7-AD44-6AA9B5A46991}" type="presParOf" srcId="{BE3CA400-B781-44CC-BFBF-228E576595AE}" destId="{8FC42ACC-D652-47A6-B130-75C1495FE35E}" srcOrd="5" destOrd="0" presId="urn:microsoft.com/office/officeart/2005/8/layout/default"/>
    <dgm:cxn modelId="{8D66914C-615F-48AE-8111-0476EB34F2FC}" type="presParOf" srcId="{BE3CA400-B781-44CC-BFBF-228E576595AE}" destId="{2D6B6ADD-6F61-4C31-A8D3-542DC9647DD9}" srcOrd="6" destOrd="0" presId="urn:microsoft.com/office/officeart/2005/8/layout/default"/>
    <dgm:cxn modelId="{F2F69A16-1952-475E-8EB0-40DA9CC767A3}" type="presParOf" srcId="{BE3CA400-B781-44CC-BFBF-228E576595AE}" destId="{10C363CF-E311-430E-93F4-DC2D10393DA2}" srcOrd="7" destOrd="0" presId="urn:microsoft.com/office/officeart/2005/8/layout/default"/>
    <dgm:cxn modelId="{2F9CCAFD-46FA-46F7-9D3F-E05E74371A04}" type="presParOf" srcId="{BE3CA400-B781-44CC-BFBF-228E576595AE}" destId="{2BE6A906-2CD5-4ADA-BB49-9A484951AF64}" srcOrd="8" destOrd="0" presId="urn:microsoft.com/office/officeart/2005/8/layout/default"/>
    <dgm:cxn modelId="{93249224-D8BA-4E8E-8F10-B8D813F62755}" type="presParOf" srcId="{BE3CA400-B781-44CC-BFBF-228E576595AE}" destId="{2667187E-E617-4FF4-A63F-26E07DDA7BB3}" srcOrd="9" destOrd="0" presId="urn:microsoft.com/office/officeart/2005/8/layout/default"/>
    <dgm:cxn modelId="{C8A0BBE0-FE2C-405A-8F4C-14C057E7B2E8}" type="presParOf" srcId="{BE3CA400-B781-44CC-BFBF-228E576595AE}" destId="{32EBCC51-3CFF-457C-B193-57347A68AE9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A217D-4F69-4EF7-9ACB-866CCA977877}"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6AEECB32-19C6-4319-8961-C13FA3FAB8E5}">
      <dgm:prSet/>
      <dgm:spPr/>
      <dgm:t>
        <a:bodyPr/>
        <a:lstStyle/>
        <a:p>
          <a:pPr rtl="0"/>
          <a:r>
            <a:rPr lang="en-US" smtClean="0"/>
            <a:t>Eliminate the “generic” tagging</a:t>
          </a:r>
          <a:endParaRPr lang="en-US"/>
        </a:p>
      </dgm:t>
    </dgm:pt>
    <dgm:pt modelId="{6CA8BAFB-8049-43EE-A559-97DC95BA13CD}" type="parTrans" cxnId="{98CAE27C-44EF-4E87-9609-5F14BBEEBB29}">
      <dgm:prSet/>
      <dgm:spPr/>
      <dgm:t>
        <a:bodyPr/>
        <a:lstStyle/>
        <a:p>
          <a:endParaRPr lang="en-US"/>
        </a:p>
      </dgm:t>
    </dgm:pt>
    <dgm:pt modelId="{43B2AA2A-40AD-4DEE-9EC2-34BCA2A7E20E}" type="sibTrans" cxnId="{98CAE27C-44EF-4E87-9609-5F14BBEEBB29}">
      <dgm:prSet/>
      <dgm:spPr/>
      <dgm:t>
        <a:bodyPr/>
        <a:lstStyle/>
        <a:p>
          <a:endParaRPr lang="en-US"/>
        </a:p>
      </dgm:t>
    </dgm:pt>
    <dgm:pt modelId="{9FE4CE42-2D1F-4B5B-B307-6F75C51A0936}">
      <dgm:prSet/>
      <dgm:spPr/>
      <dgm:t>
        <a:bodyPr/>
        <a:lstStyle/>
        <a:p>
          <a:pPr rtl="0"/>
          <a:r>
            <a:rPr lang="en-US" smtClean="0"/>
            <a:t>Native </a:t>
          </a:r>
          <a:r>
            <a:rPr lang="en-US" dirty="0" smtClean="0"/>
            <a:t>tags DOM parsing is quicker than class searching</a:t>
          </a:r>
          <a:endParaRPr lang="en-US" dirty="0"/>
        </a:p>
      </dgm:t>
    </dgm:pt>
    <dgm:pt modelId="{AE2D25D7-7AD0-4722-90E5-13732D16AD30}" type="parTrans" cxnId="{9B2425E3-3092-4932-B064-7678DAD63388}">
      <dgm:prSet/>
      <dgm:spPr/>
      <dgm:t>
        <a:bodyPr/>
        <a:lstStyle/>
        <a:p>
          <a:endParaRPr lang="en-US"/>
        </a:p>
      </dgm:t>
    </dgm:pt>
    <dgm:pt modelId="{B9DA8DAC-C309-4336-BE2E-31A8998B90F2}" type="sibTrans" cxnId="{9B2425E3-3092-4932-B064-7678DAD63388}">
      <dgm:prSet/>
      <dgm:spPr/>
      <dgm:t>
        <a:bodyPr/>
        <a:lstStyle/>
        <a:p>
          <a:endParaRPr lang="en-US"/>
        </a:p>
      </dgm:t>
    </dgm:pt>
    <dgm:pt modelId="{F87C1126-CB81-40D2-B0CE-6DF63FF6ED9E}">
      <dgm:prSet/>
      <dgm:spPr/>
      <dgm:t>
        <a:bodyPr/>
        <a:lstStyle/>
        <a:p>
          <a:pPr rtl="0"/>
          <a:r>
            <a:rPr lang="en-US" smtClean="0"/>
            <a:t>Accessibility</a:t>
          </a:r>
          <a:endParaRPr lang="en-US"/>
        </a:p>
      </dgm:t>
    </dgm:pt>
    <dgm:pt modelId="{407509E4-11B7-4411-98B3-27D3928D49DB}" type="parTrans" cxnId="{09DC6543-2B2E-4E0C-B999-F4FAE59AE211}">
      <dgm:prSet/>
      <dgm:spPr/>
      <dgm:t>
        <a:bodyPr/>
        <a:lstStyle/>
        <a:p>
          <a:endParaRPr lang="en-US"/>
        </a:p>
      </dgm:t>
    </dgm:pt>
    <dgm:pt modelId="{5536CA6A-797B-4F3A-A735-604246C282E1}" type="sibTrans" cxnId="{09DC6543-2B2E-4E0C-B999-F4FAE59AE211}">
      <dgm:prSet/>
      <dgm:spPr/>
      <dgm:t>
        <a:bodyPr/>
        <a:lstStyle/>
        <a:p>
          <a:endParaRPr lang="en-US"/>
        </a:p>
      </dgm:t>
    </dgm:pt>
    <dgm:pt modelId="{EB70D7D0-AC9F-4082-8931-9DCD81FD790A}">
      <dgm:prSet/>
      <dgm:spPr/>
      <dgm:t>
        <a:bodyPr/>
        <a:lstStyle/>
        <a:p>
          <a:pPr rtl="0"/>
          <a:r>
            <a:rPr lang="en-US" smtClean="0"/>
            <a:t>Standardizing tags </a:t>
          </a:r>
          <a:endParaRPr lang="en-US"/>
        </a:p>
      </dgm:t>
    </dgm:pt>
    <dgm:pt modelId="{A996D9A1-9956-4928-A799-31D2B01B2437}" type="parTrans" cxnId="{0E1CDBDB-24C0-42E3-A06E-A56E14B6494F}">
      <dgm:prSet/>
      <dgm:spPr/>
      <dgm:t>
        <a:bodyPr/>
        <a:lstStyle/>
        <a:p>
          <a:endParaRPr lang="en-US"/>
        </a:p>
      </dgm:t>
    </dgm:pt>
    <dgm:pt modelId="{C88DA467-6C69-4A65-BA6B-781572E2357C}" type="sibTrans" cxnId="{0E1CDBDB-24C0-42E3-A06E-A56E14B6494F}">
      <dgm:prSet/>
      <dgm:spPr/>
      <dgm:t>
        <a:bodyPr/>
        <a:lstStyle/>
        <a:p>
          <a:endParaRPr lang="en-US"/>
        </a:p>
      </dgm:t>
    </dgm:pt>
    <dgm:pt modelId="{CBF08307-7D3C-4174-8F53-A84DC3A12285}" type="pres">
      <dgm:prSet presAssocID="{9A2A217D-4F69-4EF7-9ACB-866CCA977877}" presName="Name0" presStyleCnt="0">
        <dgm:presLayoutVars>
          <dgm:dir/>
          <dgm:animLvl val="lvl"/>
          <dgm:resizeHandles val="exact"/>
        </dgm:presLayoutVars>
      </dgm:prSet>
      <dgm:spPr/>
      <dgm:t>
        <a:bodyPr/>
        <a:lstStyle/>
        <a:p>
          <a:endParaRPr lang="en-US"/>
        </a:p>
      </dgm:t>
    </dgm:pt>
    <dgm:pt modelId="{73D6AD5A-7EC6-4462-8B60-2FB7BF3BEA85}" type="pres">
      <dgm:prSet presAssocID="{6AEECB32-19C6-4319-8961-C13FA3FAB8E5}" presName="parTxOnly" presStyleLbl="node1" presStyleIdx="0" presStyleCnt="4">
        <dgm:presLayoutVars>
          <dgm:chMax val="0"/>
          <dgm:chPref val="0"/>
          <dgm:bulletEnabled val="1"/>
        </dgm:presLayoutVars>
      </dgm:prSet>
      <dgm:spPr/>
      <dgm:t>
        <a:bodyPr/>
        <a:lstStyle/>
        <a:p>
          <a:endParaRPr lang="en-US"/>
        </a:p>
      </dgm:t>
    </dgm:pt>
    <dgm:pt modelId="{420BE9CC-5A3E-4C54-8626-47EFC1970A3E}" type="pres">
      <dgm:prSet presAssocID="{43B2AA2A-40AD-4DEE-9EC2-34BCA2A7E20E}" presName="parTxOnlySpace" presStyleCnt="0"/>
      <dgm:spPr/>
    </dgm:pt>
    <dgm:pt modelId="{8A33C6A7-C9D7-4774-8BD3-E66648884F6C}" type="pres">
      <dgm:prSet presAssocID="{9FE4CE42-2D1F-4B5B-B307-6F75C51A0936}" presName="parTxOnly" presStyleLbl="node1" presStyleIdx="1" presStyleCnt="4">
        <dgm:presLayoutVars>
          <dgm:chMax val="0"/>
          <dgm:chPref val="0"/>
          <dgm:bulletEnabled val="1"/>
        </dgm:presLayoutVars>
      </dgm:prSet>
      <dgm:spPr/>
      <dgm:t>
        <a:bodyPr/>
        <a:lstStyle/>
        <a:p>
          <a:endParaRPr lang="en-US"/>
        </a:p>
      </dgm:t>
    </dgm:pt>
    <dgm:pt modelId="{D0CF1F22-6C07-4BD1-9DAF-2515EF0C9AD1}" type="pres">
      <dgm:prSet presAssocID="{B9DA8DAC-C309-4336-BE2E-31A8998B90F2}" presName="parTxOnlySpace" presStyleCnt="0"/>
      <dgm:spPr/>
    </dgm:pt>
    <dgm:pt modelId="{5CD491F4-6C76-4375-ADE1-D330BB4D5777}" type="pres">
      <dgm:prSet presAssocID="{F87C1126-CB81-40D2-B0CE-6DF63FF6ED9E}" presName="parTxOnly" presStyleLbl="node1" presStyleIdx="2" presStyleCnt="4">
        <dgm:presLayoutVars>
          <dgm:chMax val="0"/>
          <dgm:chPref val="0"/>
          <dgm:bulletEnabled val="1"/>
        </dgm:presLayoutVars>
      </dgm:prSet>
      <dgm:spPr/>
      <dgm:t>
        <a:bodyPr/>
        <a:lstStyle/>
        <a:p>
          <a:endParaRPr lang="en-US"/>
        </a:p>
      </dgm:t>
    </dgm:pt>
    <dgm:pt modelId="{F94049A9-00DD-4B8E-974C-6872CD348AB6}" type="pres">
      <dgm:prSet presAssocID="{5536CA6A-797B-4F3A-A735-604246C282E1}" presName="parTxOnlySpace" presStyleCnt="0"/>
      <dgm:spPr/>
    </dgm:pt>
    <dgm:pt modelId="{5763FF74-46B8-4D7C-862A-38CDFA3F1E23}" type="pres">
      <dgm:prSet presAssocID="{EB70D7D0-AC9F-4082-8931-9DCD81FD790A}" presName="parTxOnly" presStyleLbl="node1" presStyleIdx="3" presStyleCnt="4">
        <dgm:presLayoutVars>
          <dgm:chMax val="0"/>
          <dgm:chPref val="0"/>
          <dgm:bulletEnabled val="1"/>
        </dgm:presLayoutVars>
      </dgm:prSet>
      <dgm:spPr/>
      <dgm:t>
        <a:bodyPr/>
        <a:lstStyle/>
        <a:p>
          <a:endParaRPr lang="en-US"/>
        </a:p>
      </dgm:t>
    </dgm:pt>
  </dgm:ptLst>
  <dgm:cxnLst>
    <dgm:cxn modelId="{C773A112-ED2A-4D28-95E0-A19D8A2992DD}" type="presOf" srcId="{6AEECB32-19C6-4319-8961-C13FA3FAB8E5}" destId="{73D6AD5A-7EC6-4462-8B60-2FB7BF3BEA85}" srcOrd="0" destOrd="0" presId="urn:microsoft.com/office/officeart/2005/8/layout/chevron1"/>
    <dgm:cxn modelId="{98CAE27C-44EF-4E87-9609-5F14BBEEBB29}" srcId="{9A2A217D-4F69-4EF7-9ACB-866CCA977877}" destId="{6AEECB32-19C6-4319-8961-C13FA3FAB8E5}" srcOrd="0" destOrd="0" parTransId="{6CA8BAFB-8049-43EE-A559-97DC95BA13CD}" sibTransId="{43B2AA2A-40AD-4DEE-9EC2-34BCA2A7E20E}"/>
    <dgm:cxn modelId="{9B2425E3-3092-4932-B064-7678DAD63388}" srcId="{9A2A217D-4F69-4EF7-9ACB-866CCA977877}" destId="{9FE4CE42-2D1F-4B5B-B307-6F75C51A0936}" srcOrd="1" destOrd="0" parTransId="{AE2D25D7-7AD0-4722-90E5-13732D16AD30}" sibTransId="{B9DA8DAC-C309-4336-BE2E-31A8998B90F2}"/>
    <dgm:cxn modelId="{B27CEC2C-E723-4E45-B1F1-F91400E8C4DF}" type="presOf" srcId="{9A2A217D-4F69-4EF7-9ACB-866CCA977877}" destId="{CBF08307-7D3C-4174-8F53-A84DC3A12285}" srcOrd="0" destOrd="0" presId="urn:microsoft.com/office/officeart/2005/8/layout/chevron1"/>
    <dgm:cxn modelId="{8DFCAF40-4757-4B8B-B7C9-8FA850FC82A0}" type="presOf" srcId="{F87C1126-CB81-40D2-B0CE-6DF63FF6ED9E}" destId="{5CD491F4-6C76-4375-ADE1-D330BB4D5777}" srcOrd="0" destOrd="0" presId="urn:microsoft.com/office/officeart/2005/8/layout/chevron1"/>
    <dgm:cxn modelId="{5E30455D-FF4F-4E5A-8A94-008A21E65604}" type="presOf" srcId="{EB70D7D0-AC9F-4082-8931-9DCD81FD790A}" destId="{5763FF74-46B8-4D7C-862A-38CDFA3F1E23}" srcOrd="0" destOrd="0" presId="urn:microsoft.com/office/officeart/2005/8/layout/chevron1"/>
    <dgm:cxn modelId="{0E1CDBDB-24C0-42E3-A06E-A56E14B6494F}" srcId="{9A2A217D-4F69-4EF7-9ACB-866CCA977877}" destId="{EB70D7D0-AC9F-4082-8931-9DCD81FD790A}" srcOrd="3" destOrd="0" parTransId="{A996D9A1-9956-4928-A799-31D2B01B2437}" sibTransId="{C88DA467-6C69-4A65-BA6B-781572E2357C}"/>
    <dgm:cxn modelId="{09DC6543-2B2E-4E0C-B999-F4FAE59AE211}" srcId="{9A2A217D-4F69-4EF7-9ACB-866CCA977877}" destId="{F87C1126-CB81-40D2-B0CE-6DF63FF6ED9E}" srcOrd="2" destOrd="0" parTransId="{407509E4-11B7-4411-98B3-27D3928D49DB}" sibTransId="{5536CA6A-797B-4F3A-A735-604246C282E1}"/>
    <dgm:cxn modelId="{07DB6EB5-F699-4EF6-968A-6325E9834FE2}" type="presOf" srcId="{9FE4CE42-2D1F-4B5B-B307-6F75C51A0936}" destId="{8A33C6A7-C9D7-4774-8BD3-E66648884F6C}" srcOrd="0" destOrd="0" presId="urn:microsoft.com/office/officeart/2005/8/layout/chevron1"/>
    <dgm:cxn modelId="{7184D511-AE03-4EC7-8787-B660F21BAD32}" type="presParOf" srcId="{CBF08307-7D3C-4174-8F53-A84DC3A12285}" destId="{73D6AD5A-7EC6-4462-8B60-2FB7BF3BEA85}" srcOrd="0" destOrd="0" presId="urn:microsoft.com/office/officeart/2005/8/layout/chevron1"/>
    <dgm:cxn modelId="{443A0246-689C-494B-A09C-5C9471A4797F}" type="presParOf" srcId="{CBF08307-7D3C-4174-8F53-A84DC3A12285}" destId="{420BE9CC-5A3E-4C54-8626-47EFC1970A3E}" srcOrd="1" destOrd="0" presId="urn:microsoft.com/office/officeart/2005/8/layout/chevron1"/>
    <dgm:cxn modelId="{C7FF31BA-1E64-4753-ADBC-28B1218CF482}" type="presParOf" srcId="{CBF08307-7D3C-4174-8F53-A84DC3A12285}" destId="{8A33C6A7-C9D7-4774-8BD3-E66648884F6C}" srcOrd="2" destOrd="0" presId="urn:microsoft.com/office/officeart/2005/8/layout/chevron1"/>
    <dgm:cxn modelId="{A4B2189D-2F2C-4C7A-97A5-231D357E2D5F}" type="presParOf" srcId="{CBF08307-7D3C-4174-8F53-A84DC3A12285}" destId="{D0CF1F22-6C07-4BD1-9DAF-2515EF0C9AD1}" srcOrd="3" destOrd="0" presId="urn:microsoft.com/office/officeart/2005/8/layout/chevron1"/>
    <dgm:cxn modelId="{20F05A1E-C113-49D9-BD66-40B5A3371339}" type="presParOf" srcId="{CBF08307-7D3C-4174-8F53-A84DC3A12285}" destId="{5CD491F4-6C76-4375-ADE1-D330BB4D5777}" srcOrd="4" destOrd="0" presId="urn:microsoft.com/office/officeart/2005/8/layout/chevron1"/>
    <dgm:cxn modelId="{BF743A3E-4DA3-4D48-982C-8223417F0863}" type="presParOf" srcId="{CBF08307-7D3C-4174-8F53-A84DC3A12285}" destId="{F94049A9-00DD-4B8E-974C-6872CD348AB6}" srcOrd="5" destOrd="0" presId="urn:microsoft.com/office/officeart/2005/8/layout/chevron1"/>
    <dgm:cxn modelId="{916E06AB-AFDF-42C1-A7D3-1A04AED6AF70}" type="presParOf" srcId="{CBF08307-7D3C-4174-8F53-A84DC3A12285}" destId="{5763FF74-46B8-4D7C-862A-38CDFA3F1E23}"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B4C01-8874-43FC-9F64-C22019088E8D}" type="doc">
      <dgm:prSet loTypeId="urn:microsoft.com/office/officeart/2005/8/layout/hList6" loCatId="list" qsTypeId="urn:microsoft.com/office/officeart/2005/8/quickstyle/simple1" qsCatId="simple" csTypeId="urn:microsoft.com/office/officeart/2005/8/colors/accent1_5" csCatId="accent1"/>
      <dgm:spPr/>
      <dgm:t>
        <a:bodyPr/>
        <a:lstStyle/>
        <a:p>
          <a:endParaRPr lang="en-US"/>
        </a:p>
      </dgm:t>
    </dgm:pt>
    <dgm:pt modelId="{1B651E3F-634C-4DCE-ADCA-7EA2CB3334FB}">
      <dgm:prSet/>
      <dgm:spPr/>
      <dgm:t>
        <a:bodyPr/>
        <a:lstStyle/>
        <a:p>
          <a:pPr rtl="0"/>
          <a:r>
            <a:rPr lang="en-US" smtClean="0"/>
            <a:t>Easy to learn</a:t>
          </a:r>
          <a:endParaRPr lang="en-US"/>
        </a:p>
      </dgm:t>
    </dgm:pt>
    <dgm:pt modelId="{AFD7865E-59E6-4A3E-80D1-145CB7169590}" type="parTrans" cxnId="{3705BBDF-1B0C-4DA6-B6BD-C25AA96043FE}">
      <dgm:prSet/>
      <dgm:spPr/>
      <dgm:t>
        <a:bodyPr/>
        <a:lstStyle/>
        <a:p>
          <a:endParaRPr lang="en-US"/>
        </a:p>
      </dgm:t>
    </dgm:pt>
    <dgm:pt modelId="{DC3F4786-DB1F-4744-8833-AB0402947DE2}" type="sibTrans" cxnId="{3705BBDF-1B0C-4DA6-B6BD-C25AA96043FE}">
      <dgm:prSet/>
      <dgm:spPr/>
      <dgm:t>
        <a:bodyPr/>
        <a:lstStyle/>
        <a:p>
          <a:endParaRPr lang="en-US"/>
        </a:p>
      </dgm:t>
    </dgm:pt>
    <dgm:pt modelId="{D7C3512A-4AD4-4C34-BFD5-2A43407695EE}">
      <dgm:prSet/>
      <dgm:spPr/>
      <dgm:t>
        <a:bodyPr/>
        <a:lstStyle/>
        <a:p>
          <a:pPr rtl="0"/>
          <a:r>
            <a:rPr lang="en-US" smtClean="0"/>
            <a:t>Loads of Plugins</a:t>
          </a:r>
          <a:endParaRPr lang="en-US"/>
        </a:p>
      </dgm:t>
    </dgm:pt>
    <dgm:pt modelId="{ED82549F-7D72-4C59-AD09-7D12F1C4C380}" type="parTrans" cxnId="{1FD68A2F-7F9E-4CC6-BB28-24901FEC3BAF}">
      <dgm:prSet/>
      <dgm:spPr/>
      <dgm:t>
        <a:bodyPr/>
        <a:lstStyle/>
        <a:p>
          <a:endParaRPr lang="en-US"/>
        </a:p>
      </dgm:t>
    </dgm:pt>
    <dgm:pt modelId="{21960EC8-3DA3-497D-BE3B-90ACFF3568FD}" type="sibTrans" cxnId="{1FD68A2F-7F9E-4CC6-BB28-24901FEC3BAF}">
      <dgm:prSet/>
      <dgm:spPr/>
      <dgm:t>
        <a:bodyPr/>
        <a:lstStyle/>
        <a:p>
          <a:endParaRPr lang="en-US"/>
        </a:p>
      </dgm:t>
    </dgm:pt>
    <dgm:pt modelId="{1CA36C9F-9000-4A7E-AAA3-26EC54389840}">
      <dgm:prSet/>
      <dgm:spPr/>
      <dgm:t>
        <a:bodyPr/>
        <a:lstStyle/>
        <a:p>
          <a:pPr rtl="0"/>
          <a:r>
            <a:rPr lang="en-US" smtClean="0"/>
            <a:t>Powerful DOM Selection</a:t>
          </a:r>
          <a:endParaRPr lang="en-US"/>
        </a:p>
      </dgm:t>
    </dgm:pt>
    <dgm:pt modelId="{A6DF14AA-DD05-49AF-B312-714623F44270}" type="parTrans" cxnId="{FC524585-830D-42A0-90E1-16C313CA3F12}">
      <dgm:prSet/>
      <dgm:spPr/>
      <dgm:t>
        <a:bodyPr/>
        <a:lstStyle/>
        <a:p>
          <a:endParaRPr lang="en-US"/>
        </a:p>
      </dgm:t>
    </dgm:pt>
    <dgm:pt modelId="{51B92350-7764-44C4-A9E8-A80C66C70A87}" type="sibTrans" cxnId="{FC524585-830D-42A0-90E1-16C313CA3F12}">
      <dgm:prSet/>
      <dgm:spPr/>
      <dgm:t>
        <a:bodyPr/>
        <a:lstStyle/>
        <a:p>
          <a:endParaRPr lang="en-US"/>
        </a:p>
      </dgm:t>
    </dgm:pt>
    <dgm:pt modelId="{0D619BEF-B60E-4D2D-99DC-A7A947B0F914}">
      <dgm:prSet/>
      <dgm:spPr/>
      <dgm:t>
        <a:bodyPr/>
        <a:lstStyle/>
        <a:p>
          <a:pPr rtl="0"/>
          <a:r>
            <a:rPr lang="en-US" smtClean="0"/>
            <a:t>Lightweight</a:t>
          </a:r>
          <a:endParaRPr lang="en-US"/>
        </a:p>
      </dgm:t>
    </dgm:pt>
    <dgm:pt modelId="{5855D94B-D0CE-493C-8051-1F36E12A7EEC}" type="parTrans" cxnId="{751BC222-9089-464A-8EDC-1AB123758E52}">
      <dgm:prSet/>
      <dgm:spPr/>
      <dgm:t>
        <a:bodyPr/>
        <a:lstStyle/>
        <a:p>
          <a:endParaRPr lang="en-US"/>
        </a:p>
      </dgm:t>
    </dgm:pt>
    <dgm:pt modelId="{A1E5BE1D-1235-4C40-96A8-7621DCB5176A}" type="sibTrans" cxnId="{751BC222-9089-464A-8EDC-1AB123758E52}">
      <dgm:prSet/>
      <dgm:spPr/>
      <dgm:t>
        <a:bodyPr/>
        <a:lstStyle/>
        <a:p>
          <a:endParaRPr lang="en-US"/>
        </a:p>
      </dgm:t>
    </dgm:pt>
    <dgm:pt modelId="{668089AE-D714-4D11-AD47-65B925932F6E}">
      <dgm:prSet/>
      <dgm:spPr/>
      <dgm:t>
        <a:bodyPr/>
        <a:lstStyle/>
        <a:p>
          <a:pPr rtl="0"/>
          <a:r>
            <a:rPr lang="en-US" smtClean="0"/>
            <a:t>Community Support</a:t>
          </a:r>
          <a:endParaRPr lang="en-US"/>
        </a:p>
      </dgm:t>
    </dgm:pt>
    <dgm:pt modelId="{2134059D-1254-4910-8C0E-7984A78EB1F9}" type="parTrans" cxnId="{40907C7D-B3B0-4132-979E-9AF2E29DDB46}">
      <dgm:prSet/>
      <dgm:spPr/>
      <dgm:t>
        <a:bodyPr/>
        <a:lstStyle/>
        <a:p>
          <a:endParaRPr lang="en-US"/>
        </a:p>
      </dgm:t>
    </dgm:pt>
    <dgm:pt modelId="{B23E9938-12A6-474E-A1E1-820C0010F1AF}" type="sibTrans" cxnId="{40907C7D-B3B0-4132-979E-9AF2E29DDB46}">
      <dgm:prSet/>
      <dgm:spPr/>
      <dgm:t>
        <a:bodyPr/>
        <a:lstStyle/>
        <a:p>
          <a:endParaRPr lang="en-US"/>
        </a:p>
      </dgm:t>
    </dgm:pt>
    <dgm:pt modelId="{29B7801D-BB17-45BD-BA55-74C08BC16E78}" type="pres">
      <dgm:prSet presAssocID="{530B4C01-8874-43FC-9F64-C22019088E8D}" presName="Name0" presStyleCnt="0">
        <dgm:presLayoutVars>
          <dgm:dir/>
          <dgm:resizeHandles val="exact"/>
        </dgm:presLayoutVars>
      </dgm:prSet>
      <dgm:spPr/>
      <dgm:t>
        <a:bodyPr/>
        <a:lstStyle/>
        <a:p>
          <a:endParaRPr lang="en-US"/>
        </a:p>
      </dgm:t>
    </dgm:pt>
    <dgm:pt modelId="{DC20586B-BA97-4F30-8270-5E8D4CF4F0A5}" type="pres">
      <dgm:prSet presAssocID="{1B651E3F-634C-4DCE-ADCA-7EA2CB3334FB}" presName="node" presStyleLbl="node1" presStyleIdx="0" presStyleCnt="5">
        <dgm:presLayoutVars>
          <dgm:bulletEnabled val="1"/>
        </dgm:presLayoutVars>
      </dgm:prSet>
      <dgm:spPr/>
      <dgm:t>
        <a:bodyPr/>
        <a:lstStyle/>
        <a:p>
          <a:endParaRPr lang="en-US"/>
        </a:p>
      </dgm:t>
    </dgm:pt>
    <dgm:pt modelId="{806A13F9-F1BB-489E-924B-4DAE7DCE3254}" type="pres">
      <dgm:prSet presAssocID="{DC3F4786-DB1F-4744-8833-AB0402947DE2}" presName="sibTrans" presStyleCnt="0"/>
      <dgm:spPr/>
    </dgm:pt>
    <dgm:pt modelId="{C81C5BAB-50A2-44C2-8988-187CB42B8D5C}" type="pres">
      <dgm:prSet presAssocID="{D7C3512A-4AD4-4C34-BFD5-2A43407695EE}" presName="node" presStyleLbl="node1" presStyleIdx="1" presStyleCnt="5">
        <dgm:presLayoutVars>
          <dgm:bulletEnabled val="1"/>
        </dgm:presLayoutVars>
      </dgm:prSet>
      <dgm:spPr/>
      <dgm:t>
        <a:bodyPr/>
        <a:lstStyle/>
        <a:p>
          <a:endParaRPr lang="en-US"/>
        </a:p>
      </dgm:t>
    </dgm:pt>
    <dgm:pt modelId="{055C3714-C09E-4922-9BEA-A4CBA75B5EFF}" type="pres">
      <dgm:prSet presAssocID="{21960EC8-3DA3-497D-BE3B-90ACFF3568FD}" presName="sibTrans" presStyleCnt="0"/>
      <dgm:spPr/>
    </dgm:pt>
    <dgm:pt modelId="{EA33D284-CD77-4704-A34A-733BBB5639A9}" type="pres">
      <dgm:prSet presAssocID="{1CA36C9F-9000-4A7E-AAA3-26EC54389840}" presName="node" presStyleLbl="node1" presStyleIdx="2" presStyleCnt="5">
        <dgm:presLayoutVars>
          <dgm:bulletEnabled val="1"/>
        </dgm:presLayoutVars>
      </dgm:prSet>
      <dgm:spPr/>
      <dgm:t>
        <a:bodyPr/>
        <a:lstStyle/>
        <a:p>
          <a:endParaRPr lang="en-US"/>
        </a:p>
      </dgm:t>
    </dgm:pt>
    <dgm:pt modelId="{11C843A4-0524-45B8-BC20-2E54A867FB23}" type="pres">
      <dgm:prSet presAssocID="{51B92350-7764-44C4-A9E8-A80C66C70A87}" presName="sibTrans" presStyleCnt="0"/>
      <dgm:spPr/>
    </dgm:pt>
    <dgm:pt modelId="{E71FCA6A-BEF5-49CB-9D6C-8B0DBB53A50E}" type="pres">
      <dgm:prSet presAssocID="{0D619BEF-B60E-4D2D-99DC-A7A947B0F914}" presName="node" presStyleLbl="node1" presStyleIdx="3" presStyleCnt="5">
        <dgm:presLayoutVars>
          <dgm:bulletEnabled val="1"/>
        </dgm:presLayoutVars>
      </dgm:prSet>
      <dgm:spPr/>
      <dgm:t>
        <a:bodyPr/>
        <a:lstStyle/>
        <a:p>
          <a:endParaRPr lang="en-US"/>
        </a:p>
      </dgm:t>
    </dgm:pt>
    <dgm:pt modelId="{06252892-1D3C-4AAE-BE04-C88EEDCDF8B4}" type="pres">
      <dgm:prSet presAssocID="{A1E5BE1D-1235-4C40-96A8-7621DCB5176A}" presName="sibTrans" presStyleCnt="0"/>
      <dgm:spPr/>
    </dgm:pt>
    <dgm:pt modelId="{8F435E7D-4C67-4F61-B5C6-9787EB030134}" type="pres">
      <dgm:prSet presAssocID="{668089AE-D714-4D11-AD47-65B925932F6E}" presName="node" presStyleLbl="node1" presStyleIdx="4" presStyleCnt="5">
        <dgm:presLayoutVars>
          <dgm:bulletEnabled val="1"/>
        </dgm:presLayoutVars>
      </dgm:prSet>
      <dgm:spPr/>
      <dgm:t>
        <a:bodyPr/>
        <a:lstStyle/>
        <a:p>
          <a:endParaRPr lang="en-US"/>
        </a:p>
      </dgm:t>
    </dgm:pt>
  </dgm:ptLst>
  <dgm:cxnLst>
    <dgm:cxn modelId="{FC524585-830D-42A0-90E1-16C313CA3F12}" srcId="{530B4C01-8874-43FC-9F64-C22019088E8D}" destId="{1CA36C9F-9000-4A7E-AAA3-26EC54389840}" srcOrd="2" destOrd="0" parTransId="{A6DF14AA-DD05-49AF-B312-714623F44270}" sibTransId="{51B92350-7764-44C4-A9E8-A80C66C70A87}"/>
    <dgm:cxn modelId="{40907C7D-B3B0-4132-979E-9AF2E29DDB46}" srcId="{530B4C01-8874-43FC-9F64-C22019088E8D}" destId="{668089AE-D714-4D11-AD47-65B925932F6E}" srcOrd="4" destOrd="0" parTransId="{2134059D-1254-4910-8C0E-7984A78EB1F9}" sibTransId="{B23E9938-12A6-474E-A1E1-820C0010F1AF}"/>
    <dgm:cxn modelId="{9B14022A-5FE7-47C7-82F5-CCC3CC1FB231}" type="presOf" srcId="{D7C3512A-4AD4-4C34-BFD5-2A43407695EE}" destId="{C81C5BAB-50A2-44C2-8988-187CB42B8D5C}" srcOrd="0" destOrd="0" presId="urn:microsoft.com/office/officeart/2005/8/layout/hList6"/>
    <dgm:cxn modelId="{CCD6C14E-A6EC-4759-8CC5-11849B188CE2}" type="presOf" srcId="{1CA36C9F-9000-4A7E-AAA3-26EC54389840}" destId="{EA33D284-CD77-4704-A34A-733BBB5639A9}" srcOrd="0" destOrd="0" presId="urn:microsoft.com/office/officeart/2005/8/layout/hList6"/>
    <dgm:cxn modelId="{3705BBDF-1B0C-4DA6-B6BD-C25AA96043FE}" srcId="{530B4C01-8874-43FC-9F64-C22019088E8D}" destId="{1B651E3F-634C-4DCE-ADCA-7EA2CB3334FB}" srcOrd="0" destOrd="0" parTransId="{AFD7865E-59E6-4A3E-80D1-145CB7169590}" sibTransId="{DC3F4786-DB1F-4744-8833-AB0402947DE2}"/>
    <dgm:cxn modelId="{1FD68A2F-7F9E-4CC6-BB28-24901FEC3BAF}" srcId="{530B4C01-8874-43FC-9F64-C22019088E8D}" destId="{D7C3512A-4AD4-4C34-BFD5-2A43407695EE}" srcOrd="1" destOrd="0" parTransId="{ED82549F-7D72-4C59-AD09-7D12F1C4C380}" sibTransId="{21960EC8-3DA3-497D-BE3B-90ACFF3568FD}"/>
    <dgm:cxn modelId="{751BC222-9089-464A-8EDC-1AB123758E52}" srcId="{530B4C01-8874-43FC-9F64-C22019088E8D}" destId="{0D619BEF-B60E-4D2D-99DC-A7A947B0F914}" srcOrd="3" destOrd="0" parTransId="{5855D94B-D0CE-493C-8051-1F36E12A7EEC}" sibTransId="{A1E5BE1D-1235-4C40-96A8-7621DCB5176A}"/>
    <dgm:cxn modelId="{15A3068B-C5F8-4BFA-8F14-8EB12FEC3EE2}" type="presOf" srcId="{0D619BEF-B60E-4D2D-99DC-A7A947B0F914}" destId="{E71FCA6A-BEF5-49CB-9D6C-8B0DBB53A50E}" srcOrd="0" destOrd="0" presId="urn:microsoft.com/office/officeart/2005/8/layout/hList6"/>
    <dgm:cxn modelId="{CE72C115-439B-4209-A36A-B97F0BFDC941}" type="presOf" srcId="{1B651E3F-634C-4DCE-ADCA-7EA2CB3334FB}" destId="{DC20586B-BA97-4F30-8270-5E8D4CF4F0A5}" srcOrd="0" destOrd="0" presId="urn:microsoft.com/office/officeart/2005/8/layout/hList6"/>
    <dgm:cxn modelId="{D6366B95-A00A-4076-B5EB-90023B32CC7A}" type="presOf" srcId="{668089AE-D714-4D11-AD47-65B925932F6E}" destId="{8F435E7D-4C67-4F61-B5C6-9787EB030134}" srcOrd="0" destOrd="0" presId="urn:microsoft.com/office/officeart/2005/8/layout/hList6"/>
    <dgm:cxn modelId="{6DAB42A3-0781-44D7-BBB5-31C54EFC261F}" type="presOf" srcId="{530B4C01-8874-43FC-9F64-C22019088E8D}" destId="{29B7801D-BB17-45BD-BA55-74C08BC16E78}" srcOrd="0" destOrd="0" presId="urn:microsoft.com/office/officeart/2005/8/layout/hList6"/>
    <dgm:cxn modelId="{9EE7656F-315D-4CA4-80E1-2BBD46AB4B07}" type="presParOf" srcId="{29B7801D-BB17-45BD-BA55-74C08BC16E78}" destId="{DC20586B-BA97-4F30-8270-5E8D4CF4F0A5}" srcOrd="0" destOrd="0" presId="urn:microsoft.com/office/officeart/2005/8/layout/hList6"/>
    <dgm:cxn modelId="{A47450E9-B295-4C80-B882-D651666F4D9A}" type="presParOf" srcId="{29B7801D-BB17-45BD-BA55-74C08BC16E78}" destId="{806A13F9-F1BB-489E-924B-4DAE7DCE3254}" srcOrd="1" destOrd="0" presId="urn:microsoft.com/office/officeart/2005/8/layout/hList6"/>
    <dgm:cxn modelId="{CBBBCAA7-3064-4B57-93D5-39AA8FA48EB9}" type="presParOf" srcId="{29B7801D-BB17-45BD-BA55-74C08BC16E78}" destId="{C81C5BAB-50A2-44C2-8988-187CB42B8D5C}" srcOrd="2" destOrd="0" presId="urn:microsoft.com/office/officeart/2005/8/layout/hList6"/>
    <dgm:cxn modelId="{F61B4F14-8709-46FA-B457-0D607BE27B78}" type="presParOf" srcId="{29B7801D-BB17-45BD-BA55-74C08BC16E78}" destId="{055C3714-C09E-4922-9BEA-A4CBA75B5EFF}" srcOrd="3" destOrd="0" presId="urn:microsoft.com/office/officeart/2005/8/layout/hList6"/>
    <dgm:cxn modelId="{02C82108-B4B2-4491-A7E7-A559F486C4A5}" type="presParOf" srcId="{29B7801D-BB17-45BD-BA55-74C08BC16E78}" destId="{EA33D284-CD77-4704-A34A-733BBB5639A9}" srcOrd="4" destOrd="0" presId="urn:microsoft.com/office/officeart/2005/8/layout/hList6"/>
    <dgm:cxn modelId="{B0679BDC-2A51-4066-812C-0805232C9389}" type="presParOf" srcId="{29B7801D-BB17-45BD-BA55-74C08BC16E78}" destId="{11C843A4-0524-45B8-BC20-2E54A867FB23}" srcOrd="5" destOrd="0" presId="urn:microsoft.com/office/officeart/2005/8/layout/hList6"/>
    <dgm:cxn modelId="{F1696EE2-A742-496D-A6B5-84477A70CF0A}" type="presParOf" srcId="{29B7801D-BB17-45BD-BA55-74C08BC16E78}" destId="{E71FCA6A-BEF5-49CB-9D6C-8B0DBB53A50E}" srcOrd="6" destOrd="0" presId="urn:microsoft.com/office/officeart/2005/8/layout/hList6"/>
    <dgm:cxn modelId="{56FAB3E3-93BA-4744-8517-B9D4AA970E3A}" type="presParOf" srcId="{29B7801D-BB17-45BD-BA55-74C08BC16E78}" destId="{06252892-1D3C-4AAE-BE04-C88EEDCDF8B4}" srcOrd="7" destOrd="0" presId="urn:microsoft.com/office/officeart/2005/8/layout/hList6"/>
    <dgm:cxn modelId="{0692A2EE-30D9-4EC8-A380-52A913BC8A5E}" type="presParOf" srcId="{29B7801D-BB17-45BD-BA55-74C08BC16E78}" destId="{8F435E7D-4C67-4F61-B5C6-9787EB030134}"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F8EA94-E10D-4FF3-B7D5-1DF706AEEF3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B75D5EC-9764-4E0C-A644-633AD1358876}">
      <dgm:prSet/>
      <dgm:spPr/>
      <dgm:t>
        <a:bodyPr/>
        <a:lstStyle/>
        <a:p>
          <a:pPr rtl="0"/>
          <a:r>
            <a:rPr lang="en-US" dirty="0" smtClean="0">
              <a:solidFill>
                <a:schemeClr val="tx1">
                  <a:lumMod val="20000"/>
                  <a:lumOff val="80000"/>
                </a:schemeClr>
              </a:solidFill>
            </a:rPr>
            <a:t>Find something, Do something</a:t>
          </a:r>
          <a:endParaRPr lang="en-US" dirty="0">
            <a:solidFill>
              <a:schemeClr val="tx1">
                <a:lumMod val="20000"/>
                <a:lumOff val="80000"/>
              </a:schemeClr>
            </a:solidFill>
          </a:endParaRPr>
        </a:p>
      </dgm:t>
    </dgm:pt>
    <dgm:pt modelId="{C6AEAB37-54B1-472C-94C3-76D9453D7103}" type="parTrans" cxnId="{EE404C4C-0129-4F12-8BD5-2665C64D0F1F}">
      <dgm:prSet/>
      <dgm:spPr/>
      <dgm:t>
        <a:bodyPr/>
        <a:lstStyle/>
        <a:p>
          <a:endParaRPr lang="en-US">
            <a:solidFill>
              <a:schemeClr val="tx1">
                <a:lumMod val="20000"/>
                <a:lumOff val="80000"/>
              </a:schemeClr>
            </a:solidFill>
          </a:endParaRPr>
        </a:p>
      </dgm:t>
    </dgm:pt>
    <dgm:pt modelId="{3CEAEFA6-3DB4-4838-8FE9-DA8BF9F5858A}" type="sibTrans" cxnId="{EE404C4C-0129-4F12-8BD5-2665C64D0F1F}">
      <dgm:prSet/>
      <dgm:spPr/>
      <dgm:t>
        <a:bodyPr/>
        <a:lstStyle/>
        <a:p>
          <a:endParaRPr lang="en-US">
            <a:solidFill>
              <a:schemeClr val="tx1">
                <a:lumMod val="20000"/>
                <a:lumOff val="80000"/>
              </a:schemeClr>
            </a:solidFill>
          </a:endParaRPr>
        </a:p>
      </dgm:t>
    </dgm:pt>
    <dgm:pt modelId="{C24AF0A0-F823-453E-89B6-D73FD83313FA}">
      <dgm:prSet/>
      <dgm:spPr/>
      <dgm:t>
        <a:bodyPr/>
        <a:lstStyle/>
        <a:p>
          <a:pPr rtl="0"/>
          <a:r>
            <a:rPr lang="en-US" smtClean="0">
              <a:solidFill>
                <a:schemeClr val="tx1">
                  <a:lumMod val="20000"/>
                  <a:lumOff val="80000"/>
                </a:schemeClr>
              </a:solidFill>
            </a:rPr>
            <a:t>Functional Syntax</a:t>
          </a:r>
          <a:endParaRPr lang="en-US">
            <a:solidFill>
              <a:schemeClr val="tx1">
                <a:lumMod val="20000"/>
                <a:lumOff val="80000"/>
              </a:schemeClr>
            </a:solidFill>
          </a:endParaRPr>
        </a:p>
      </dgm:t>
    </dgm:pt>
    <dgm:pt modelId="{DB7A4C4B-DC8D-4C6D-B98E-08D8BBC930FA}" type="parTrans" cxnId="{55015AE4-4194-4FF3-B41E-52D3C168FB14}">
      <dgm:prSet/>
      <dgm:spPr/>
      <dgm:t>
        <a:bodyPr/>
        <a:lstStyle/>
        <a:p>
          <a:endParaRPr lang="en-US">
            <a:solidFill>
              <a:schemeClr val="tx1">
                <a:lumMod val="20000"/>
                <a:lumOff val="80000"/>
              </a:schemeClr>
            </a:solidFill>
          </a:endParaRPr>
        </a:p>
      </dgm:t>
    </dgm:pt>
    <dgm:pt modelId="{2EB99047-9C91-4300-9AD0-879C74358921}" type="sibTrans" cxnId="{55015AE4-4194-4FF3-B41E-52D3C168FB14}">
      <dgm:prSet/>
      <dgm:spPr/>
      <dgm:t>
        <a:bodyPr/>
        <a:lstStyle/>
        <a:p>
          <a:endParaRPr lang="en-US">
            <a:solidFill>
              <a:schemeClr val="tx1">
                <a:lumMod val="20000"/>
                <a:lumOff val="80000"/>
              </a:schemeClr>
            </a:solidFill>
          </a:endParaRPr>
        </a:p>
      </dgm:t>
    </dgm:pt>
    <dgm:pt modelId="{EECF93CE-18F5-4E6E-8B9C-3BF5F4D0365E}">
      <dgm:prSet/>
      <dgm:spPr/>
      <dgm:t>
        <a:bodyPr/>
        <a:lstStyle/>
        <a:p>
          <a:pPr rtl="0"/>
          <a:r>
            <a:rPr lang="en-US" smtClean="0">
              <a:solidFill>
                <a:schemeClr val="tx1">
                  <a:lumMod val="20000"/>
                  <a:lumOff val="80000"/>
                </a:schemeClr>
              </a:solidFill>
            </a:rPr>
            <a:t>DOM Manipulation</a:t>
          </a:r>
          <a:endParaRPr lang="en-US">
            <a:solidFill>
              <a:schemeClr val="tx1">
                <a:lumMod val="20000"/>
                <a:lumOff val="80000"/>
              </a:schemeClr>
            </a:solidFill>
          </a:endParaRPr>
        </a:p>
      </dgm:t>
    </dgm:pt>
    <dgm:pt modelId="{985EFB0E-97E8-4ADD-A130-7DC2C107A263}" type="parTrans" cxnId="{2F1A2760-B002-43F6-8BA0-EF611459C266}">
      <dgm:prSet/>
      <dgm:spPr/>
      <dgm:t>
        <a:bodyPr/>
        <a:lstStyle/>
        <a:p>
          <a:endParaRPr lang="en-US">
            <a:solidFill>
              <a:schemeClr val="tx1">
                <a:lumMod val="20000"/>
                <a:lumOff val="80000"/>
              </a:schemeClr>
            </a:solidFill>
          </a:endParaRPr>
        </a:p>
      </dgm:t>
    </dgm:pt>
    <dgm:pt modelId="{09401A29-C977-4D51-91F6-7E22B5975BC9}" type="sibTrans" cxnId="{2F1A2760-B002-43F6-8BA0-EF611459C266}">
      <dgm:prSet/>
      <dgm:spPr/>
      <dgm:t>
        <a:bodyPr/>
        <a:lstStyle/>
        <a:p>
          <a:endParaRPr lang="en-US">
            <a:solidFill>
              <a:schemeClr val="tx1">
                <a:lumMod val="20000"/>
                <a:lumOff val="80000"/>
              </a:schemeClr>
            </a:solidFill>
          </a:endParaRPr>
        </a:p>
      </dgm:t>
    </dgm:pt>
    <dgm:pt modelId="{A8A9E283-ECDD-4767-8D58-293A7D906DDE}">
      <dgm:prSet/>
      <dgm:spPr/>
      <dgm:t>
        <a:bodyPr/>
        <a:lstStyle/>
        <a:p>
          <a:pPr rtl="0"/>
          <a:r>
            <a:rPr lang="en-US" smtClean="0">
              <a:solidFill>
                <a:schemeClr val="tx1">
                  <a:lumMod val="20000"/>
                  <a:lumOff val="80000"/>
                </a:schemeClr>
              </a:solidFill>
            </a:rPr>
            <a:t>Changing of events</a:t>
          </a:r>
          <a:endParaRPr lang="en-US">
            <a:solidFill>
              <a:schemeClr val="tx1">
                <a:lumMod val="20000"/>
                <a:lumOff val="80000"/>
              </a:schemeClr>
            </a:solidFill>
          </a:endParaRPr>
        </a:p>
      </dgm:t>
    </dgm:pt>
    <dgm:pt modelId="{25B9E88A-D18E-47E3-A32B-D0EED229665B}" type="parTrans" cxnId="{183A2ACE-56E6-44C2-B551-1E2F42F18ED3}">
      <dgm:prSet/>
      <dgm:spPr/>
      <dgm:t>
        <a:bodyPr/>
        <a:lstStyle/>
        <a:p>
          <a:endParaRPr lang="en-US">
            <a:solidFill>
              <a:schemeClr val="tx1">
                <a:lumMod val="20000"/>
                <a:lumOff val="80000"/>
              </a:schemeClr>
            </a:solidFill>
          </a:endParaRPr>
        </a:p>
      </dgm:t>
    </dgm:pt>
    <dgm:pt modelId="{A9433C08-350B-4B0D-931F-37DA6E5364B5}" type="sibTrans" cxnId="{183A2ACE-56E6-44C2-B551-1E2F42F18ED3}">
      <dgm:prSet/>
      <dgm:spPr/>
      <dgm:t>
        <a:bodyPr/>
        <a:lstStyle/>
        <a:p>
          <a:endParaRPr lang="en-US">
            <a:solidFill>
              <a:schemeClr val="tx1">
                <a:lumMod val="20000"/>
                <a:lumOff val="80000"/>
              </a:schemeClr>
            </a:solidFill>
          </a:endParaRPr>
        </a:p>
      </dgm:t>
    </dgm:pt>
    <dgm:pt modelId="{2FD717D0-AD0C-46E5-B0E0-F02877557DE3}" type="pres">
      <dgm:prSet presAssocID="{CCF8EA94-E10D-4FF3-B7D5-1DF706AEEF35}" presName="vert0" presStyleCnt="0">
        <dgm:presLayoutVars>
          <dgm:dir/>
          <dgm:animOne val="branch"/>
          <dgm:animLvl val="lvl"/>
        </dgm:presLayoutVars>
      </dgm:prSet>
      <dgm:spPr/>
      <dgm:t>
        <a:bodyPr/>
        <a:lstStyle/>
        <a:p>
          <a:endParaRPr lang="en-US"/>
        </a:p>
      </dgm:t>
    </dgm:pt>
    <dgm:pt modelId="{59FF72FB-D64E-4936-B37C-1CCBFD72008E}" type="pres">
      <dgm:prSet presAssocID="{1B75D5EC-9764-4E0C-A644-633AD1358876}" presName="thickLine" presStyleLbl="alignNode1" presStyleIdx="0" presStyleCnt="4"/>
      <dgm:spPr/>
    </dgm:pt>
    <dgm:pt modelId="{88301C83-6A4F-46DD-8EF1-C3090299F45A}" type="pres">
      <dgm:prSet presAssocID="{1B75D5EC-9764-4E0C-A644-633AD1358876}" presName="horz1" presStyleCnt="0"/>
      <dgm:spPr/>
    </dgm:pt>
    <dgm:pt modelId="{FA30EDC4-C4CC-44B2-AE34-DC1D9EFA54C1}" type="pres">
      <dgm:prSet presAssocID="{1B75D5EC-9764-4E0C-A644-633AD1358876}" presName="tx1" presStyleLbl="revTx" presStyleIdx="0" presStyleCnt="4"/>
      <dgm:spPr/>
      <dgm:t>
        <a:bodyPr/>
        <a:lstStyle/>
        <a:p>
          <a:endParaRPr lang="en-US"/>
        </a:p>
      </dgm:t>
    </dgm:pt>
    <dgm:pt modelId="{E4C7CA38-06D9-4406-92CA-9EF951105A91}" type="pres">
      <dgm:prSet presAssocID="{1B75D5EC-9764-4E0C-A644-633AD1358876}" presName="vert1" presStyleCnt="0"/>
      <dgm:spPr/>
    </dgm:pt>
    <dgm:pt modelId="{5DD4EC68-1A32-4B2A-803D-731279F8804E}" type="pres">
      <dgm:prSet presAssocID="{C24AF0A0-F823-453E-89B6-D73FD83313FA}" presName="thickLine" presStyleLbl="alignNode1" presStyleIdx="1" presStyleCnt="4"/>
      <dgm:spPr/>
    </dgm:pt>
    <dgm:pt modelId="{E9404EAD-AE72-4DA7-B37A-0190F5E416CD}" type="pres">
      <dgm:prSet presAssocID="{C24AF0A0-F823-453E-89B6-D73FD83313FA}" presName="horz1" presStyleCnt="0"/>
      <dgm:spPr/>
    </dgm:pt>
    <dgm:pt modelId="{41A33971-46A2-48BF-8C5D-B556C925789C}" type="pres">
      <dgm:prSet presAssocID="{C24AF0A0-F823-453E-89B6-D73FD83313FA}" presName="tx1" presStyleLbl="revTx" presStyleIdx="1" presStyleCnt="4"/>
      <dgm:spPr/>
      <dgm:t>
        <a:bodyPr/>
        <a:lstStyle/>
        <a:p>
          <a:endParaRPr lang="en-US"/>
        </a:p>
      </dgm:t>
    </dgm:pt>
    <dgm:pt modelId="{BDFA5929-0274-4E60-B993-ACDD509992F5}" type="pres">
      <dgm:prSet presAssocID="{C24AF0A0-F823-453E-89B6-D73FD83313FA}" presName="vert1" presStyleCnt="0"/>
      <dgm:spPr/>
    </dgm:pt>
    <dgm:pt modelId="{2D77CCFC-83FA-4BBC-B483-C51C7491B1FD}" type="pres">
      <dgm:prSet presAssocID="{EECF93CE-18F5-4E6E-8B9C-3BF5F4D0365E}" presName="thickLine" presStyleLbl="alignNode1" presStyleIdx="2" presStyleCnt="4"/>
      <dgm:spPr/>
    </dgm:pt>
    <dgm:pt modelId="{2804BD7F-9B10-4575-9126-04A4DCD0E33D}" type="pres">
      <dgm:prSet presAssocID="{EECF93CE-18F5-4E6E-8B9C-3BF5F4D0365E}" presName="horz1" presStyleCnt="0"/>
      <dgm:spPr/>
    </dgm:pt>
    <dgm:pt modelId="{806006F0-E636-4792-8FEC-400C13D09BE0}" type="pres">
      <dgm:prSet presAssocID="{EECF93CE-18F5-4E6E-8B9C-3BF5F4D0365E}" presName="tx1" presStyleLbl="revTx" presStyleIdx="2" presStyleCnt="4"/>
      <dgm:spPr/>
      <dgm:t>
        <a:bodyPr/>
        <a:lstStyle/>
        <a:p>
          <a:endParaRPr lang="en-US"/>
        </a:p>
      </dgm:t>
    </dgm:pt>
    <dgm:pt modelId="{3E9CE319-250E-4926-9513-0D546984F8C7}" type="pres">
      <dgm:prSet presAssocID="{EECF93CE-18F5-4E6E-8B9C-3BF5F4D0365E}" presName="vert1" presStyleCnt="0"/>
      <dgm:spPr/>
    </dgm:pt>
    <dgm:pt modelId="{643F7EF8-EF71-4F99-8FC6-E652809CAD22}" type="pres">
      <dgm:prSet presAssocID="{A8A9E283-ECDD-4767-8D58-293A7D906DDE}" presName="thickLine" presStyleLbl="alignNode1" presStyleIdx="3" presStyleCnt="4"/>
      <dgm:spPr/>
    </dgm:pt>
    <dgm:pt modelId="{5F611810-77D3-40F2-BEAA-7A6837FDD08D}" type="pres">
      <dgm:prSet presAssocID="{A8A9E283-ECDD-4767-8D58-293A7D906DDE}" presName="horz1" presStyleCnt="0"/>
      <dgm:spPr/>
    </dgm:pt>
    <dgm:pt modelId="{DAFAFB32-C7B3-4CB8-BD15-4D72BA80EC81}" type="pres">
      <dgm:prSet presAssocID="{A8A9E283-ECDD-4767-8D58-293A7D906DDE}" presName="tx1" presStyleLbl="revTx" presStyleIdx="3" presStyleCnt="4"/>
      <dgm:spPr/>
      <dgm:t>
        <a:bodyPr/>
        <a:lstStyle/>
        <a:p>
          <a:endParaRPr lang="en-US"/>
        </a:p>
      </dgm:t>
    </dgm:pt>
    <dgm:pt modelId="{23CA1AA5-5860-4615-8BC5-8F1586392D6A}" type="pres">
      <dgm:prSet presAssocID="{A8A9E283-ECDD-4767-8D58-293A7D906DDE}" presName="vert1" presStyleCnt="0"/>
      <dgm:spPr/>
    </dgm:pt>
  </dgm:ptLst>
  <dgm:cxnLst>
    <dgm:cxn modelId="{58DFE022-61FC-435B-B7F0-F2B302B70154}" type="presOf" srcId="{1B75D5EC-9764-4E0C-A644-633AD1358876}" destId="{FA30EDC4-C4CC-44B2-AE34-DC1D9EFA54C1}" srcOrd="0" destOrd="0" presId="urn:microsoft.com/office/officeart/2008/layout/LinedList"/>
    <dgm:cxn modelId="{2B58F527-02C9-4E4B-8842-C30F2C007F0E}" type="presOf" srcId="{CCF8EA94-E10D-4FF3-B7D5-1DF706AEEF35}" destId="{2FD717D0-AD0C-46E5-B0E0-F02877557DE3}" srcOrd="0" destOrd="0" presId="urn:microsoft.com/office/officeart/2008/layout/LinedList"/>
    <dgm:cxn modelId="{A815020D-82E8-4BEF-9659-C65D4C54ACC5}" type="presOf" srcId="{EECF93CE-18F5-4E6E-8B9C-3BF5F4D0365E}" destId="{806006F0-E636-4792-8FEC-400C13D09BE0}" srcOrd="0" destOrd="0" presId="urn:microsoft.com/office/officeart/2008/layout/LinedList"/>
    <dgm:cxn modelId="{183A2ACE-56E6-44C2-B551-1E2F42F18ED3}" srcId="{CCF8EA94-E10D-4FF3-B7D5-1DF706AEEF35}" destId="{A8A9E283-ECDD-4767-8D58-293A7D906DDE}" srcOrd="3" destOrd="0" parTransId="{25B9E88A-D18E-47E3-A32B-D0EED229665B}" sibTransId="{A9433C08-350B-4B0D-931F-37DA6E5364B5}"/>
    <dgm:cxn modelId="{C4E4E09A-9E93-4888-83E8-6894120C86A4}" type="presOf" srcId="{C24AF0A0-F823-453E-89B6-D73FD83313FA}" destId="{41A33971-46A2-48BF-8C5D-B556C925789C}" srcOrd="0" destOrd="0" presId="urn:microsoft.com/office/officeart/2008/layout/LinedList"/>
    <dgm:cxn modelId="{55015AE4-4194-4FF3-B41E-52D3C168FB14}" srcId="{CCF8EA94-E10D-4FF3-B7D5-1DF706AEEF35}" destId="{C24AF0A0-F823-453E-89B6-D73FD83313FA}" srcOrd="1" destOrd="0" parTransId="{DB7A4C4B-DC8D-4C6D-B98E-08D8BBC930FA}" sibTransId="{2EB99047-9C91-4300-9AD0-879C74358921}"/>
    <dgm:cxn modelId="{2F1A2760-B002-43F6-8BA0-EF611459C266}" srcId="{CCF8EA94-E10D-4FF3-B7D5-1DF706AEEF35}" destId="{EECF93CE-18F5-4E6E-8B9C-3BF5F4D0365E}" srcOrd="2" destOrd="0" parTransId="{985EFB0E-97E8-4ADD-A130-7DC2C107A263}" sibTransId="{09401A29-C977-4D51-91F6-7E22B5975BC9}"/>
    <dgm:cxn modelId="{EE404C4C-0129-4F12-8BD5-2665C64D0F1F}" srcId="{CCF8EA94-E10D-4FF3-B7D5-1DF706AEEF35}" destId="{1B75D5EC-9764-4E0C-A644-633AD1358876}" srcOrd="0" destOrd="0" parTransId="{C6AEAB37-54B1-472C-94C3-76D9453D7103}" sibTransId="{3CEAEFA6-3DB4-4838-8FE9-DA8BF9F5858A}"/>
    <dgm:cxn modelId="{5637C963-71E7-42AB-B941-D9CB049CA2BD}" type="presOf" srcId="{A8A9E283-ECDD-4767-8D58-293A7D906DDE}" destId="{DAFAFB32-C7B3-4CB8-BD15-4D72BA80EC81}" srcOrd="0" destOrd="0" presId="urn:microsoft.com/office/officeart/2008/layout/LinedList"/>
    <dgm:cxn modelId="{75EE939C-40BD-451F-8919-C171DCCF8F81}" type="presParOf" srcId="{2FD717D0-AD0C-46E5-B0E0-F02877557DE3}" destId="{59FF72FB-D64E-4936-B37C-1CCBFD72008E}" srcOrd="0" destOrd="0" presId="urn:microsoft.com/office/officeart/2008/layout/LinedList"/>
    <dgm:cxn modelId="{11E81550-AB05-48F7-846B-63BD0EE6AC56}" type="presParOf" srcId="{2FD717D0-AD0C-46E5-B0E0-F02877557DE3}" destId="{88301C83-6A4F-46DD-8EF1-C3090299F45A}" srcOrd="1" destOrd="0" presId="urn:microsoft.com/office/officeart/2008/layout/LinedList"/>
    <dgm:cxn modelId="{A01465FF-4820-4BE1-ABF1-47120DECC439}" type="presParOf" srcId="{88301C83-6A4F-46DD-8EF1-C3090299F45A}" destId="{FA30EDC4-C4CC-44B2-AE34-DC1D9EFA54C1}" srcOrd="0" destOrd="0" presId="urn:microsoft.com/office/officeart/2008/layout/LinedList"/>
    <dgm:cxn modelId="{1848BF5D-D089-457D-A0AC-0B24F4927586}" type="presParOf" srcId="{88301C83-6A4F-46DD-8EF1-C3090299F45A}" destId="{E4C7CA38-06D9-4406-92CA-9EF951105A91}" srcOrd="1" destOrd="0" presId="urn:microsoft.com/office/officeart/2008/layout/LinedList"/>
    <dgm:cxn modelId="{30F985C8-F2FA-4452-ACE9-C529C84A190E}" type="presParOf" srcId="{2FD717D0-AD0C-46E5-B0E0-F02877557DE3}" destId="{5DD4EC68-1A32-4B2A-803D-731279F8804E}" srcOrd="2" destOrd="0" presId="urn:microsoft.com/office/officeart/2008/layout/LinedList"/>
    <dgm:cxn modelId="{F7640792-9D76-421A-9C95-6272BCED337C}" type="presParOf" srcId="{2FD717D0-AD0C-46E5-B0E0-F02877557DE3}" destId="{E9404EAD-AE72-4DA7-B37A-0190F5E416CD}" srcOrd="3" destOrd="0" presId="urn:microsoft.com/office/officeart/2008/layout/LinedList"/>
    <dgm:cxn modelId="{14BD63C4-657C-4B14-BB28-96B80839C135}" type="presParOf" srcId="{E9404EAD-AE72-4DA7-B37A-0190F5E416CD}" destId="{41A33971-46A2-48BF-8C5D-B556C925789C}" srcOrd="0" destOrd="0" presId="urn:microsoft.com/office/officeart/2008/layout/LinedList"/>
    <dgm:cxn modelId="{519E1C30-F33D-4061-9FA4-250CDD24848D}" type="presParOf" srcId="{E9404EAD-AE72-4DA7-B37A-0190F5E416CD}" destId="{BDFA5929-0274-4E60-B993-ACDD509992F5}" srcOrd="1" destOrd="0" presId="urn:microsoft.com/office/officeart/2008/layout/LinedList"/>
    <dgm:cxn modelId="{B87ED1B9-EA32-4E1E-9637-37E17507CCE8}" type="presParOf" srcId="{2FD717D0-AD0C-46E5-B0E0-F02877557DE3}" destId="{2D77CCFC-83FA-4BBC-B483-C51C7491B1FD}" srcOrd="4" destOrd="0" presId="urn:microsoft.com/office/officeart/2008/layout/LinedList"/>
    <dgm:cxn modelId="{309874A1-921F-4024-BFF8-7793511A386D}" type="presParOf" srcId="{2FD717D0-AD0C-46E5-B0E0-F02877557DE3}" destId="{2804BD7F-9B10-4575-9126-04A4DCD0E33D}" srcOrd="5" destOrd="0" presId="urn:microsoft.com/office/officeart/2008/layout/LinedList"/>
    <dgm:cxn modelId="{062BF832-291E-4695-A943-DFE276D37FDE}" type="presParOf" srcId="{2804BD7F-9B10-4575-9126-04A4DCD0E33D}" destId="{806006F0-E636-4792-8FEC-400C13D09BE0}" srcOrd="0" destOrd="0" presId="urn:microsoft.com/office/officeart/2008/layout/LinedList"/>
    <dgm:cxn modelId="{D5B1BBC8-F5BE-4AC6-AD81-4A1BB42EBBDF}" type="presParOf" srcId="{2804BD7F-9B10-4575-9126-04A4DCD0E33D}" destId="{3E9CE319-250E-4926-9513-0D546984F8C7}" srcOrd="1" destOrd="0" presId="urn:microsoft.com/office/officeart/2008/layout/LinedList"/>
    <dgm:cxn modelId="{40D465C8-7FCE-467E-B20B-8D552656C3F1}" type="presParOf" srcId="{2FD717D0-AD0C-46E5-B0E0-F02877557DE3}" destId="{643F7EF8-EF71-4F99-8FC6-E652809CAD22}" srcOrd="6" destOrd="0" presId="urn:microsoft.com/office/officeart/2008/layout/LinedList"/>
    <dgm:cxn modelId="{5640E3D6-B9E2-44BF-B61B-F1F8C5D063BE}" type="presParOf" srcId="{2FD717D0-AD0C-46E5-B0E0-F02877557DE3}" destId="{5F611810-77D3-40F2-BEAA-7A6837FDD08D}" srcOrd="7" destOrd="0" presId="urn:microsoft.com/office/officeart/2008/layout/LinedList"/>
    <dgm:cxn modelId="{20918273-616B-4745-B4E6-21E99DCB46FA}" type="presParOf" srcId="{5F611810-77D3-40F2-BEAA-7A6837FDD08D}" destId="{DAFAFB32-C7B3-4CB8-BD15-4D72BA80EC81}" srcOrd="0" destOrd="0" presId="urn:microsoft.com/office/officeart/2008/layout/LinedList"/>
    <dgm:cxn modelId="{5E056E46-B930-4991-A0BB-C5534ED7A214}" type="presParOf" srcId="{5F611810-77D3-40F2-BEAA-7A6837FDD08D}" destId="{23CA1AA5-5860-4615-8BC5-8F1586392D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02B5-ECEC-48AF-8CB9-84D0CE7E2520}">
      <dsp:nvSpPr>
        <dsp:cNvPr id="0" name=""/>
        <dsp:cNvSpPr/>
      </dsp:nvSpPr>
      <dsp:spPr>
        <a:xfrm>
          <a:off x="507914" y="185"/>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dirty="0" smtClean="0"/>
            <a:t>Web ≈ Native</a:t>
          </a:r>
          <a:endParaRPr lang="en-US" sz="3400" kern="1200" dirty="0"/>
        </a:p>
      </dsp:txBody>
      <dsp:txXfrm>
        <a:off x="1573297" y="185"/>
        <a:ext cx="3196148" cy="2130765"/>
      </dsp:txXfrm>
    </dsp:sp>
    <dsp:sp modelId="{910ACE62-C75A-461D-9AB1-35946BC4873A}">
      <dsp:nvSpPr>
        <dsp:cNvPr id="0" name=""/>
        <dsp:cNvSpPr/>
      </dsp:nvSpPr>
      <dsp:spPr>
        <a:xfrm>
          <a:off x="507914" y="2429257"/>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smtClean="0"/>
            <a:t>Standards mean you can target features, not browsers</a:t>
          </a:r>
          <a:endParaRPr lang="en-US" sz="3400" kern="1200"/>
        </a:p>
      </dsp:txBody>
      <dsp:txXfrm>
        <a:off x="1573297" y="2429257"/>
        <a:ext cx="3196148" cy="2130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EF3D3-090C-40F2-811E-C7E00B6ABE60}">
      <dsp:nvSpPr>
        <dsp:cNvPr id="0" name=""/>
        <dsp:cNvSpPr/>
      </dsp:nvSpPr>
      <dsp:spPr>
        <a:xfrm>
          <a:off x="354900"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Web Platform Status</a:t>
          </a:r>
        </a:p>
      </dsp:txBody>
      <dsp:txXfrm>
        <a:off x="354900" y="1379"/>
        <a:ext cx="3240631" cy="1944378"/>
      </dsp:txXfrm>
    </dsp:sp>
    <dsp:sp modelId="{1802E623-0410-40F1-8FDC-5AEBE4AFB3B0}">
      <dsp:nvSpPr>
        <dsp:cNvPr id="0" name=""/>
        <dsp:cNvSpPr/>
      </dsp:nvSpPr>
      <dsp:spPr>
        <a:xfrm>
          <a:off x="3919595"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Cross-browser testing</a:t>
          </a:r>
        </a:p>
      </dsp:txBody>
      <dsp:txXfrm>
        <a:off x="3919595" y="1379"/>
        <a:ext cx="3240631" cy="1944378"/>
      </dsp:txXfrm>
    </dsp:sp>
    <dsp:sp modelId="{D7F5F46C-2F0E-4826-881A-DE0FC565AA0A}">
      <dsp:nvSpPr>
        <dsp:cNvPr id="0" name=""/>
        <dsp:cNvSpPr/>
      </dsp:nvSpPr>
      <dsp:spPr>
        <a:xfrm>
          <a:off x="7484289"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Feature Detection</a:t>
          </a:r>
        </a:p>
      </dsp:txBody>
      <dsp:txXfrm>
        <a:off x="7484289" y="1379"/>
        <a:ext cx="3240631" cy="1944378"/>
      </dsp:txXfrm>
    </dsp:sp>
    <dsp:sp modelId="{2D6B6ADD-6F61-4C31-A8D3-542DC9647DD9}">
      <dsp:nvSpPr>
        <dsp:cNvPr id="0" name=""/>
        <dsp:cNvSpPr/>
      </dsp:nvSpPr>
      <dsp:spPr>
        <a:xfrm>
          <a:off x="354900"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Responsive and plug-in free</a:t>
          </a:r>
          <a:endParaRPr lang="en-US" sz="3600" kern="1200" dirty="0"/>
        </a:p>
      </dsp:txBody>
      <dsp:txXfrm>
        <a:off x="354900" y="2269821"/>
        <a:ext cx="3240631" cy="1944378"/>
      </dsp:txXfrm>
    </dsp:sp>
    <dsp:sp modelId="{2BE6A906-2CD5-4ADA-BB49-9A484951AF64}">
      <dsp:nvSpPr>
        <dsp:cNvPr id="0" name=""/>
        <dsp:cNvSpPr/>
      </dsp:nvSpPr>
      <dsp:spPr>
        <a:xfrm>
          <a:off x="3919595"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JS frameworks &amp; libraries</a:t>
          </a:r>
          <a:endParaRPr lang="en-US" sz="3600" kern="1200" dirty="0"/>
        </a:p>
      </dsp:txBody>
      <dsp:txXfrm>
        <a:off x="3919595" y="2269821"/>
        <a:ext cx="3240631" cy="1944378"/>
      </dsp:txXfrm>
    </dsp:sp>
    <dsp:sp modelId="{32EBCC51-3CFF-457C-B193-57347A68AE90}">
      <dsp:nvSpPr>
        <dsp:cNvPr id="0" name=""/>
        <dsp:cNvSpPr/>
      </dsp:nvSpPr>
      <dsp:spPr>
        <a:xfrm>
          <a:off x="7484289"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CSS prefix best practices</a:t>
          </a:r>
          <a:endParaRPr lang="en-US" sz="3600" kern="1200" dirty="0"/>
        </a:p>
      </dsp:txBody>
      <dsp:txXfrm>
        <a:off x="7484289" y="2269821"/>
        <a:ext cx="3240631" cy="1944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6AD5A-7EC6-4462-8B60-2FB7BF3BEA85}">
      <dsp:nvSpPr>
        <dsp:cNvPr id="0" name=""/>
        <dsp:cNvSpPr/>
      </dsp:nvSpPr>
      <dsp:spPr>
        <a:xfrm>
          <a:off x="541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Eliminate the “generic” tagging</a:t>
          </a:r>
          <a:endParaRPr lang="en-US" sz="1900" kern="1200"/>
        </a:p>
      </dsp:txBody>
      <dsp:txXfrm>
        <a:off x="636060" y="2144046"/>
        <a:ext cx="1891931" cy="1261287"/>
      </dsp:txXfrm>
    </dsp:sp>
    <dsp:sp modelId="{8A33C6A7-C9D7-4774-8BD3-E66648884F6C}">
      <dsp:nvSpPr>
        <dsp:cNvPr id="0" name=""/>
        <dsp:cNvSpPr/>
      </dsp:nvSpPr>
      <dsp:spPr>
        <a:xfrm>
          <a:off x="2843313"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Native </a:t>
          </a:r>
          <a:r>
            <a:rPr lang="en-US" sz="1900" kern="1200" dirty="0" smtClean="0"/>
            <a:t>tags DOM parsing is quicker than class searching</a:t>
          </a:r>
          <a:endParaRPr lang="en-US" sz="1900" kern="1200" dirty="0"/>
        </a:p>
      </dsp:txBody>
      <dsp:txXfrm>
        <a:off x="3473957" y="2144046"/>
        <a:ext cx="1891931" cy="1261287"/>
      </dsp:txXfrm>
    </dsp:sp>
    <dsp:sp modelId="{5CD491F4-6C76-4375-ADE1-D330BB4D5777}">
      <dsp:nvSpPr>
        <dsp:cNvPr id="0" name=""/>
        <dsp:cNvSpPr/>
      </dsp:nvSpPr>
      <dsp:spPr>
        <a:xfrm>
          <a:off x="5681210"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Accessibility</a:t>
          </a:r>
          <a:endParaRPr lang="en-US" sz="1900" kern="1200"/>
        </a:p>
      </dsp:txBody>
      <dsp:txXfrm>
        <a:off x="6311854" y="2144046"/>
        <a:ext cx="1891931" cy="1261287"/>
      </dsp:txXfrm>
    </dsp:sp>
    <dsp:sp modelId="{5763FF74-46B8-4D7C-862A-38CDFA3F1E23}">
      <dsp:nvSpPr>
        <dsp:cNvPr id="0" name=""/>
        <dsp:cNvSpPr/>
      </dsp:nvSpPr>
      <dsp:spPr>
        <a:xfrm>
          <a:off x="851910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Standardizing tags </a:t>
          </a:r>
          <a:endParaRPr lang="en-US" sz="1900" kern="1200"/>
        </a:p>
      </dsp:txBody>
      <dsp:txXfrm>
        <a:off x="9149750" y="2144046"/>
        <a:ext cx="1891931" cy="1261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0586B-BA97-4F30-8270-5E8D4CF4F0A5}">
      <dsp:nvSpPr>
        <dsp:cNvPr id="0" name=""/>
        <dsp:cNvSpPr/>
      </dsp:nvSpPr>
      <dsp:spPr>
        <a:xfrm rot="16200000">
          <a:off x="-704393" y="710869"/>
          <a:ext cx="3694113" cy="2272373"/>
        </a:xfrm>
        <a:prstGeom prst="flowChartManualOperation">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Easy to learn</a:t>
          </a:r>
          <a:endParaRPr lang="en-US" sz="2800" kern="1200"/>
        </a:p>
      </dsp:txBody>
      <dsp:txXfrm rot="5400000">
        <a:off x="6477" y="738822"/>
        <a:ext cx="2272373" cy="2216467"/>
      </dsp:txXfrm>
    </dsp:sp>
    <dsp:sp modelId="{C81C5BAB-50A2-44C2-8988-187CB42B8D5C}">
      <dsp:nvSpPr>
        <dsp:cNvPr id="0" name=""/>
        <dsp:cNvSpPr/>
      </dsp:nvSpPr>
      <dsp:spPr>
        <a:xfrm rot="16200000">
          <a:off x="1738408" y="710869"/>
          <a:ext cx="3694113" cy="2272373"/>
        </a:xfrm>
        <a:prstGeom prst="flowChartManualOperation">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Loads of Plugins</a:t>
          </a:r>
          <a:endParaRPr lang="en-US" sz="2800" kern="1200"/>
        </a:p>
      </dsp:txBody>
      <dsp:txXfrm rot="5400000">
        <a:off x="2449278" y="738822"/>
        <a:ext cx="2272373" cy="2216467"/>
      </dsp:txXfrm>
    </dsp:sp>
    <dsp:sp modelId="{EA33D284-CD77-4704-A34A-733BBB5639A9}">
      <dsp:nvSpPr>
        <dsp:cNvPr id="0" name=""/>
        <dsp:cNvSpPr/>
      </dsp:nvSpPr>
      <dsp:spPr>
        <a:xfrm rot="16200000">
          <a:off x="4181210" y="710869"/>
          <a:ext cx="3694113" cy="2272373"/>
        </a:xfrm>
        <a:prstGeom prst="flowChartManualOperation">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Powerful DOM Selection</a:t>
          </a:r>
          <a:endParaRPr lang="en-US" sz="2800" kern="1200"/>
        </a:p>
      </dsp:txBody>
      <dsp:txXfrm rot="5400000">
        <a:off x="4892080" y="738822"/>
        <a:ext cx="2272373" cy="2216467"/>
      </dsp:txXfrm>
    </dsp:sp>
    <dsp:sp modelId="{E71FCA6A-BEF5-49CB-9D6C-8B0DBB53A50E}">
      <dsp:nvSpPr>
        <dsp:cNvPr id="0" name=""/>
        <dsp:cNvSpPr/>
      </dsp:nvSpPr>
      <dsp:spPr>
        <a:xfrm rot="16200000">
          <a:off x="6624011" y="710869"/>
          <a:ext cx="3694113" cy="2272373"/>
        </a:xfrm>
        <a:prstGeom prst="flowChartManualOperation">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Lightweight</a:t>
          </a:r>
          <a:endParaRPr lang="en-US" sz="2800" kern="1200"/>
        </a:p>
      </dsp:txBody>
      <dsp:txXfrm rot="5400000">
        <a:off x="7334881" y="738822"/>
        <a:ext cx="2272373" cy="2216467"/>
      </dsp:txXfrm>
    </dsp:sp>
    <dsp:sp modelId="{8F435E7D-4C67-4F61-B5C6-9787EB030134}">
      <dsp:nvSpPr>
        <dsp:cNvPr id="0" name=""/>
        <dsp:cNvSpPr/>
      </dsp:nvSpPr>
      <dsp:spPr>
        <a:xfrm rot="16200000">
          <a:off x="9066813" y="710869"/>
          <a:ext cx="3694113" cy="2272373"/>
        </a:xfrm>
        <a:prstGeom prst="flowChartManualOperati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Community Support</a:t>
          </a:r>
          <a:endParaRPr lang="en-US" sz="2800" kern="1200"/>
        </a:p>
      </dsp:txBody>
      <dsp:txXfrm rot="5400000">
        <a:off x="9777683" y="738822"/>
        <a:ext cx="2272373" cy="22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F72FB-D64E-4936-B37C-1CCBFD72008E}">
      <dsp:nvSpPr>
        <dsp:cNvPr id="0" name=""/>
        <dsp:cNvSpPr/>
      </dsp:nvSpPr>
      <dsp:spPr>
        <a:xfrm>
          <a:off x="0" y="0"/>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0EDC4-C4CC-44B2-AE34-DC1D9EFA54C1}">
      <dsp:nvSpPr>
        <dsp:cNvPr id="0" name=""/>
        <dsp:cNvSpPr/>
      </dsp:nvSpPr>
      <dsp:spPr>
        <a:xfrm>
          <a:off x="0" y="0"/>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solidFill>
                <a:schemeClr val="tx1">
                  <a:lumMod val="20000"/>
                  <a:lumOff val="80000"/>
                </a:schemeClr>
              </a:solidFill>
            </a:rPr>
            <a:t>Find something, Do something</a:t>
          </a:r>
          <a:endParaRPr lang="en-US" sz="2800" kern="1200" dirty="0">
            <a:solidFill>
              <a:schemeClr val="tx1">
                <a:lumMod val="20000"/>
                <a:lumOff val="80000"/>
              </a:schemeClr>
            </a:solidFill>
          </a:endParaRPr>
        </a:p>
      </dsp:txBody>
      <dsp:txXfrm>
        <a:off x="0" y="0"/>
        <a:ext cx="11149013" cy="640556"/>
      </dsp:txXfrm>
    </dsp:sp>
    <dsp:sp modelId="{5DD4EC68-1A32-4B2A-803D-731279F8804E}">
      <dsp:nvSpPr>
        <dsp:cNvPr id="0" name=""/>
        <dsp:cNvSpPr/>
      </dsp:nvSpPr>
      <dsp:spPr>
        <a:xfrm>
          <a:off x="0" y="640556"/>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33971-46A2-48BF-8C5D-B556C925789C}">
      <dsp:nvSpPr>
        <dsp:cNvPr id="0" name=""/>
        <dsp:cNvSpPr/>
      </dsp:nvSpPr>
      <dsp:spPr>
        <a:xfrm>
          <a:off x="0" y="640556"/>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Functional Syntax</a:t>
          </a:r>
          <a:endParaRPr lang="en-US" sz="2800" kern="1200">
            <a:solidFill>
              <a:schemeClr val="tx1">
                <a:lumMod val="20000"/>
                <a:lumOff val="80000"/>
              </a:schemeClr>
            </a:solidFill>
          </a:endParaRPr>
        </a:p>
      </dsp:txBody>
      <dsp:txXfrm>
        <a:off x="0" y="640556"/>
        <a:ext cx="11149013" cy="640556"/>
      </dsp:txXfrm>
    </dsp:sp>
    <dsp:sp modelId="{2D77CCFC-83FA-4BBC-B483-C51C7491B1FD}">
      <dsp:nvSpPr>
        <dsp:cNvPr id="0" name=""/>
        <dsp:cNvSpPr/>
      </dsp:nvSpPr>
      <dsp:spPr>
        <a:xfrm>
          <a:off x="0" y="1281112"/>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006F0-E636-4792-8FEC-400C13D09BE0}">
      <dsp:nvSpPr>
        <dsp:cNvPr id="0" name=""/>
        <dsp:cNvSpPr/>
      </dsp:nvSpPr>
      <dsp:spPr>
        <a:xfrm>
          <a:off x="0" y="1281112"/>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DOM Manipulation</a:t>
          </a:r>
          <a:endParaRPr lang="en-US" sz="2800" kern="1200">
            <a:solidFill>
              <a:schemeClr val="tx1">
                <a:lumMod val="20000"/>
                <a:lumOff val="80000"/>
              </a:schemeClr>
            </a:solidFill>
          </a:endParaRPr>
        </a:p>
      </dsp:txBody>
      <dsp:txXfrm>
        <a:off x="0" y="1281112"/>
        <a:ext cx="11149013" cy="640556"/>
      </dsp:txXfrm>
    </dsp:sp>
    <dsp:sp modelId="{643F7EF8-EF71-4F99-8FC6-E652809CAD22}">
      <dsp:nvSpPr>
        <dsp:cNvPr id="0" name=""/>
        <dsp:cNvSpPr/>
      </dsp:nvSpPr>
      <dsp:spPr>
        <a:xfrm>
          <a:off x="0" y="1921668"/>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AFB32-C7B3-4CB8-BD15-4D72BA80EC81}">
      <dsp:nvSpPr>
        <dsp:cNvPr id="0" name=""/>
        <dsp:cNvSpPr/>
      </dsp:nvSpPr>
      <dsp:spPr>
        <a:xfrm>
          <a:off x="0" y="1921668"/>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Changing of events</a:t>
          </a:r>
          <a:endParaRPr lang="en-US" sz="2800" kern="1200">
            <a:solidFill>
              <a:schemeClr val="tx1">
                <a:lumMod val="20000"/>
                <a:lumOff val="80000"/>
              </a:schemeClr>
            </a:solidFill>
          </a:endParaRPr>
        </a:p>
      </dsp:txBody>
      <dsp:txXfrm>
        <a:off x="0" y="1921668"/>
        <a:ext cx="11149013" cy="6405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81532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p>
          <a:p>
            <a:r>
              <a:rPr lang="en-US" dirty="0" smtClean="0"/>
              <a:t>Live demo – go</a:t>
            </a:r>
            <a:r>
              <a:rPr lang="en-US" baseline="0" dirty="0" smtClean="0"/>
              <a:t> to http://dev.modern.ie/platform/status – ask for features from audience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116878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a:p>
        </p:txBody>
      </p:sp>
    </p:spTree>
    <p:extLst>
      <p:ext uri="{BB962C8B-B14F-4D97-AF65-F5344CB8AC3E}">
        <p14:creationId xmlns:p14="http://schemas.microsoft.com/office/powerpoint/2010/main" val="106217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lab here: </a:t>
            </a:r>
            <a:r>
              <a:rPr lang="en-US" sz="1200" kern="1200" dirty="0" smtClean="0">
                <a:solidFill>
                  <a:schemeClr val="tx1"/>
                </a:solidFill>
                <a:latin typeface="+mn-lt"/>
                <a:ea typeface="+mn-ea"/>
                <a:cs typeface="+mn-cs"/>
              </a:rPr>
              <a:t>https://github.com/deltakosh/interoperable-web-development/tree/master/edge-mode-and-feature-detection</a:t>
            </a:r>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138301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Images are under Creative Commons </a:t>
            </a:r>
            <a:r>
              <a:rPr lang="en-US" sz="1200" kern="1200" smtClean="0">
                <a:solidFill>
                  <a:schemeClr val="tx1"/>
                </a:solidFill>
                <a:latin typeface="+mn-lt"/>
                <a:ea typeface="+mn-ea"/>
                <a:cs typeface="+mn-cs"/>
              </a:rPr>
              <a:t>Attribution License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a:p>
        </p:txBody>
      </p:sp>
    </p:spTree>
    <p:extLst>
      <p:ext uri="{BB962C8B-B14F-4D97-AF65-F5344CB8AC3E}">
        <p14:creationId xmlns:p14="http://schemas.microsoft.com/office/powerpoint/2010/main" val="348674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393232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a:p>
        </p:txBody>
      </p:sp>
    </p:spTree>
    <p:extLst>
      <p:ext uri="{BB962C8B-B14F-4D97-AF65-F5344CB8AC3E}">
        <p14:creationId xmlns:p14="http://schemas.microsoft.com/office/powerpoint/2010/main" val="213940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 jQuery, Modernizer</a:t>
            </a:r>
          </a:p>
          <a:p>
            <a:r>
              <a:rPr lang="en-US" dirty="0" smtClean="0"/>
              <a:t>Pull in previous jQuery slides</a:t>
            </a:r>
          </a:p>
          <a:p>
            <a:r>
              <a:rPr lang="en-US" dirty="0" smtClean="0"/>
              <a:t>Scan for outdated</a:t>
            </a:r>
            <a:r>
              <a:rPr lang="en-US" baseline="0" dirty="0" smtClean="0"/>
              <a:t> frameworks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197256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Frameworks and libraries like jQuery, </a:t>
            </a:r>
            <a:r>
              <a:rPr lang="en-US" dirty="0" err="1" smtClean="0"/>
              <a:t>jQueryUI</a:t>
            </a:r>
            <a:r>
              <a:rPr lang="en-US" dirty="0" smtClean="0"/>
              <a:t>, Modernizr,</a:t>
            </a:r>
            <a:r>
              <a:rPr lang="en-US" baseline="0" dirty="0" smtClean="0"/>
              <a:t> etc. can help you provide great user experiences, but you need to keep them up to date.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23</a:t>
            </a:fld>
            <a:endParaRPr lang="en-US"/>
          </a:p>
        </p:txBody>
      </p:sp>
    </p:spTree>
    <p:extLst>
      <p:ext uri="{BB962C8B-B14F-4D97-AF65-F5344CB8AC3E}">
        <p14:creationId xmlns:p14="http://schemas.microsoft.com/office/powerpoint/2010/main" val="122285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Screenshot – compare Hawaiian airlines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24</a:t>
            </a:fld>
            <a:endParaRPr lang="en-US"/>
          </a:p>
        </p:txBody>
      </p:sp>
    </p:spTree>
    <p:extLst>
      <p:ext uri="{BB962C8B-B14F-4D97-AF65-F5344CB8AC3E}">
        <p14:creationId xmlns:p14="http://schemas.microsoft.com/office/powerpoint/2010/main" val="39968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Distill the HTML5</a:t>
            </a:r>
            <a:r>
              <a:rPr lang="en-US" baseline="0" dirty="0" smtClean="0"/>
              <a:t> Markup Concept</a:t>
            </a:r>
          </a:p>
          <a:p>
            <a:r>
              <a:rPr lang="en-US" baseline="0" dirty="0" smtClean="0"/>
              <a:t>+Overview HTML5 Project Template</a:t>
            </a:r>
          </a:p>
          <a:p>
            <a:r>
              <a:rPr lang="en-US" baseline="0" dirty="0" smtClean="0"/>
              <a:t>   - New Semantic Tags</a:t>
            </a:r>
          </a:p>
          <a:p>
            <a:r>
              <a:rPr lang="en-US" baseline="0" dirty="0" smtClean="0"/>
              <a:t>   - Bootstrap Overview (CSS Reset, </a:t>
            </a:r>
            <a:r>
              <a:rPr lang="en-US" baseline="0" dirty="0" err="1" smtClean="0"/>
              <a:t>etc</a:t>
            </a:r>
            <a:r>
              <a:rPr lang="en-US" baseline="0" dirty="0" smtClean="0"/>
              <a:t>) </a:t>
            </a:r>
          </a:p>
        </p:txBody>
      </p:sp>
      <p:sp>
        <p:nvSpPr>
          <p:cNvPr id="4" name="Slide Number Placeholder 3"/>
          <p:cNvSpPr>
            <a:spLocks noGrp="1"/>
          </p:cNvSpPr>
          <p:nvPr>
            <p:ph type="sldNum" sz="quarter" idx="10"/>
          </p:nvPr>
        </p:nvSpPr>
        <p:spPr/>
        <p:txBody>
          <a:bodyPr/>
          <a:lstStyle/>
          <a:p>
            <a:fld id="{6E8C67A6-C0E7-47DF-97C2-CA9B11275397}" type="slidenum">
              <a:rPr lang="en-US" smtClean="0"/>
              <a:t>27</a:t>
            </a:fld>
            <a:endParaRPr lang="en-US"/>
          </a:p>
        </p:txBody>
      </p:sp>
    </p:spTree>
    <p:extLst>
      <p:ext uri="{BB962C8B-B14F-4D97-AF65-F5344CB8AC3E}">
        <p14:creationId xmlns:p14="http://schemas.microsoft.com/office/powerpoint/2010/main" val="206608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81178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03761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98466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23250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http://jsbin.com/ijucaq/2/edit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33</a:t>
            </a:fld>
            <a:endParaRPr lang="en-US"/>
          </a:p>
        </p:txBody>
      </p:sp>
    </p:spTree>
    <p:extLst>
      <p:ext uri="{BB962C8B-B14F-4D97-AF65-F5344CB8AC3E}">
        <p14:creationId xmlns:p14="http://schemas.microsoft.com/office/powerpoint/2010/main" val="2744818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5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850582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2370271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25728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43</a:t>
            </a:fld>
            <a:endParaRPr lang="en-US"/>
          </a:p>
        </p:txBody>
      </p:sp>
    </p:spTree>
    <p:extLst>
      <p:ext uri="{BB962C8B-B14F-4D97-AF65-F5344CB8AC3E}">
        <p14:creationId xmlns:p14="http://schemas.microsoft.com/office/powerpoint/2010/main" val="341446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support is built in to Visual Studio, so it works with ASP.NET 4.x</a:t>
            </a:r>
            <a:r>
              <a:rPr lang="en-US" baseline="0" dirty="0" smtClean="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52</a:t>
            </a:fld>
            <a:endParaRPr lang="en-US"/>
          </a:p>
        </p:txBody>
      </p:sp>
    </p:spTree>
    <p:extLst>
      <p:ext uri="{BB962C8B-B14F-4D97-AF65-F5344CB8AC3E}">
        <p14:creationId xmlns:p14="http://schemas.microsoft.com/office/powerpoint/2010/main" val="357373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031114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http://bower.io/stats/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0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a:t>
            </a:r>
            <a:r>
              <a:rPr lang="en-US" sz="1200" kern="1200" dirty="0" smtClean="0">
                <a:solidFill>
                  <a:schemeClr val="tx1"/>
                </a:solidFill>
                <a:latin typeface="+mn-lt"/>
                <a:ea typeface="+mn-ea"/>
                <a:cs typeface="+mn-cs"/>
              </a:rPr>
              <a:t>https://dev.modern.ie/testdrive/ - lots of great demos, growing list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9</a:t>
            </a:fld>
            <a:endParaRPr lang="en-US"/>
          </a:p>
        </p:txBody>
      </p:sp>
    </p:spTree>
    <p:extLst>
      <p:ext uri="{BB962C8B-B14F-4D97-AF65-F5344CB8AC3E}">
        <p14:creationId xmlns:p14="http://schemas.microsoft.com/office/powerpoint/2010/main" val="348680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350637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205293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Balances</a:t>
            </a:r>
            <a:r>
              <a:rPr lang="en-US" baseline="0" dirty="0" smtClean="0"/>
              <a:t> compatibility with the latest web standards</a:t>
            </a:r>
            <a:br>
              <a:rPr lang="en-US" baseline="0" dirty="0" smtClean="0"/>
            </a:br>
            <a:r>
              <a:rPr lang="en-US" sz="1200" kern="1200" dirty="0" smtClean="0">
                <a:solidFill>
                  <a:schemeClr val="tx1"/>
                </a:solidFill>
                <a:latin typeface="+mn-lt"/>
                <a:ea typeface="+mn-ea"/>
                <a:cs typeface="+mn-cs"/>
              </a:rPr>
              <a:t>http://blogs.windows.com/msedgedev/2015/05/06/a-break-from-the-past-part-2-saying-goodbye-to-activex-vbscript-attachevent/</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12</a:t>
            </a:fld>
            <a:endParaRPr lang="en-US"/>
          </a:p>
        </p:txBody>
      </p:sp>
    </p:spTree>
    <p:extLst>
      <p:ext uri="{BB962C8B-B14F-4D97-AF65-F5344CB8AC3E}">
        <p14:creationId xmlns:p14="http://schemas.microsoft.com/office/powerpoint/2010/main" val="183516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Evergreen browser</a:t>
            </a:r>
            <a:r>
              <a:rPr lang="en-US" baseline="0" dirty="0" smtClean="0"/>
              <a:t> – continuously updated</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13</a:t>
            </a:fld>
            <a:endParaRPr lang="en-US"/>
          </a:p>
        </p:txBody>
      </p:sp>
    </p:spTree>
    <p:extLst>
      <p:ext uri="{BB962C8B-B14F-4D97-AF65-F5344CB8AC3E}">
        <p14:creationId xmlns:p14="http://schemas.microsoft.com/office/powerpoint/2010/main" val="233712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a:t>In</a:t>
            </a:r>
            <a:r>
              <a:rPr lang="en-US" baseline="0" dirty="0"/>
              <a:t> addition to more than 4,000 interoperability fixes, we are focusing efforts on many interoperability features.  For example, the Edge mode will now support </a:t>
            </a:r>
            <a:r>
              <a:rPr lang="en-US" baseline="0" dirty="0" err="1"/>
              <a:t>webkit</a:t>
            </a:r>
            <a:r>
              <a:rPr lang="en-US" baseline="0" dirty="0"/>
              <a:t> extensions that are popular on many websites.  For more detail on the status of a particular web standard, you can visit http</a:t>
            </a:r>
            <a:r>
              <a:rPr lang="en-US" baseline="0" dirty="0" smtClean="0"/>
              <a:t>://dev.modern.ie/platform/status.</a:t>
            </a:r>
            <a:endParaRPr lang="en-US" dirty="0"/>
          </a:p>
          <a:p>
            <a:r>
              <a:rPr lang="en-US" dirty="0">
                <a:latin typeface="Arial"/>
                <a:cs typeface="Arial"/>
              </a:rPr>
              <a:t/>
            </a:r>
            <a:br>
              <a:rPr lang="en-US" dirty="0">
                <a:latin typeface="Arial"/>
                <a:cs typeface="Arial"/>
              </a:rPr>
            </a:br>
            <a:endParaRPr lang="en-US" dirty="0">
              <a:latin typeface="Arial"/>
              <a:cs typeface="Arial"/>
            </a:endParaRPr>
          </a:p>
          <a:p>
            <a:r>
              <a:rPr lang="en-US" dirty="0">
                <a:latin typeface="Arial"/>
                <a:cs typeface="Arial"/>
              </a:rPr>
              <a:t/>
            </a:r>
            <a:br>
              <a:rPr lang="en-US" dirty="0">
                <a:latin typeface="Arial"/>
                <a:cs typeface="Arial"/>
              </a:rPr>
            </a:br>
            <a:endParaRPr lang="en-US" dirty="0">
              <a:latin typeface="Arial"/>
              <a:cs typeface="Arial"/>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t>14</a:t>
            </a:fld>
            <a:endParaRPr lang="en-US"/>
          </a:p>
        </p:txBody>
      </p:sp>
    </p:spTree>
    <p:extLst>
      <p:ext uri="{BB962C8B-B14F-4D97-AF65-F5344CB8AC3E}">
        <p14:creationId xmlns:p14="http://schemas.microsoft.com/office/powerpoint/2010/main" val="3500145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8.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Text Placeholder 9"/>
          <p:cNvSpPr>
            <a:spLocks noGrp="1"/>
          </p:cNvSpPr>
          <p:nvPr>
            <p:ph type="body" sz="quarter" idx="16"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15336491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8656780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35375373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16379037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58201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4201240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rotWithShape="1">
          <a:blip r:embed="rId3"/>
          <a:srcRect l="12341" r="14783"/>
          <a:stretch/>
        </p:blipFill>
        <p:spPr>
          <a:xfrm>
            <a:off x="-26126" y="3598819"/>
            <a:ext cx="12226835" cy="3761558"/>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0911839" y="5017448"/>
            <a:ext cx="735979" cy="92531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64033" y="4778395"/>
            <a:ext cx="947270" cy="923976"/>
          </a:xfrm>
          <a:prstGeom prst="rect">
            <a:avLst/>
          </a:prstGeom>
        </p:spPr>
      </p:pic>
    </p:spTree>
    <p:extLst>
      <p:ext uri="{BB962C8B-B14F-4D97-AF65-F5344CB8AC3E}">
        <p14:creationId xmlns:p14="http://schemas.microsoft.com/office/powerpoint/2010/main" val="25458563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3959952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19957691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4397063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821539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32737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02685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4643848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24820189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871664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9072943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2967125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6789454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816846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454387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8838894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969336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939581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3264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0833093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1">
            <a:lumMod val="60000"/>
            <a:lumOff val="4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18401" r="13953" b="6064"/>
          <a:stretch/>
        </p:blipFill>
        <p:spPr>
          <a:xfrm>
            <a:off x="-27709" y="3033966"/>
            <a:ext cx="12219709" cy="3865597"/>
          </a:xfrm>
          <a:prstGeom prst="rect">
            <a:avLst/>
          </a:prstGeom>
        </p:spPr>
      </p:pic>
      <p:pic>
        <p:nvPicPr>
          <p:cNvPr id="7" name="Picture 6"/>
          <p:cNvPicPr>
            <a:picLocks noChangeAspect="1"/>
          </p:cNvPicPr>
          <p:nvPr userDrawn="1"/>
        </p:nvPicPr>
        <p:blipFill rotWithShape="1">
          <a:blip r:embed="rId2"/>
          <a:srcRect l="18401" r="13953" b="6064"/>
          <a:stretch/>
        </p:blipFill>
        <p:spPr>
          <a:xfrm>
            <a:off x="-27709" y="3033966"/>
            <a:ext cx="12219709" cy="3865597"/>
          </a:xfrm>
          <a:prstGeom prst="rect">
            <a:avLst/>
          </a:prstGeom>
        </p:spPr>
      </p:pic>
      <p:pic>
        <p:nvPicPr>
          <p:cNvPr id="8" name="Picture 7"/>
          <p:cNvPicPr>
            <a:picLocks noChangeAspect="1"/>
          </p:cNvPicPr>
          <p:nvPr userDrawn="1"/>
        </p:nvPicPr>
        <p:blipFill>
          <a:blip r:embed="rId3"/>
          <a:stretch>
            <a:fillRect/>
          </a:stretch>
        </p:blipFill>
        <p:spPr>
          <a:xfrm>
            <a:off x="9851688" y="5532552"/>
            <a:ext cx="2470462" cy="10256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0911839" y="4847629"/>
            <a:ext cx="735979" cy="92531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64033" y="4608576"/>
            <a:ext cx="947270" cy="923976"/>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11461" y="2311884"/>
            <a:ext cx="3769076" cy="1386430"/>
          </a:xfrm>
          <a:prstGeom prst="rect">
            <a:avLst/>
          </a:prstGeom>
        </p:spPr>
      </p:pic>
    </p:spTree>
    <p:extLst>
      <p:ext uri="{BB962C8B-B14F-4D97-AF65-F5344CB8AC3E}">
        <p14:creationId xmlns:p14="http://schemas.microsoft.com/office/powerpoint/2010/main" val="19241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581317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64408981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62207076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788766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785768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5147265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362296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5.emf"/><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microsoft.com/office/2007/relationships/hdphoto" Target="../media/hdphoto1.wdp"/><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5.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5.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5.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5.emf"/><Relationship Id="rId4" Type="http://schemas.openxmlformats.org/officeDocument/2006/relationships/slideLayout" Target="../slideLayouts/slideLayout4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image" Target="../media/image5.emf"/><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image" Target="../media/image5.emf"/><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theme" Target="../theme/theme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microsoft.com/office/2007/relationships/hdphoto" Target="../media/hdphoto1.wdp"/><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image" Target="../media/image6.png"/><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803" r:id="rId6"/>
  </p:sldLayoutIdLst>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3"/>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pic>
        <p:nvPicPr>
          <p:cNvPr id="14" name="Picture 13"/>
          <p:cNvPicPr>
            <a:picLocks noChangeAspect="1"/>
          </p:cNvPicPr>
          <p:nvPr userDrawn="1"/>
        </p:nvPicPr>
        <p:blipFill rotWithShape="1">
          <a:blip r:embed="rId14">
            <a:extLst>
              <a:ext uri="{BEBA8EAE-BF5A-486C-A8C5-ECC9F3942E4B}">
                <a14:imgProps xmlns:a14="http://schemas.microsoft.com/office/drawing/2010/main">
                  <a14:imgLayer r:embed="rId15">
                    <a14:imgEffect>
                      <a14:saturation sat="99000"/>
                    </a14:imgEffect>
                  </a14:imgLayer>
                </a14:imgProps>
              </a:ext>
            </a:extLst>
          </a:blip>
          <a:srcRect l="13121" r="14315"/>
          <a:stretch/>
        </p:blipFill>
        <p:spPr>
          <a:xfrm>
            <a:off x="0" y="4202437"/>
            <a:ext cx="12174584" cy="3578662"/>
          </a:xfrm>
          <a:prstGeom prst="rect">
            <a:avLst/>
          </a:prstGeom>
        </p:spPr>
      </p:pic>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98" r:id="rId9"/>
    <p:sldLayoutId id="2147483799" r:id="rId10"/>
    <p:sldLayoutId id="2147483800" r:id="rId11"/>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 id="2147483801" r:id="rId9"/>
    <p:sldLayoutId id="2147483802" r:id="rId10"/>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pic>
        <p:nvPicPr>
          <p:cNvPr id="14" name="Picture 13"/>
          <p:cNvPicPr>
            <a:picLocks noChangeAspect="1"/>
          </p:cNvPicPr>
          <p:nvPr userDrawn="1"/>
        </p:nvPicPr>
        <p:blipFill rotWithShape="1">
          <a:blip r:embed="rId19">
            <a:extLst>
              <a:ext uri="{BEBA8EAE-BF5A-486C-A8C5-ECC9F3942E4B}">
                <a14:imgProps xmlns:a14="http://schemas.microsoft.com/office/drawing/2010/main">
                  <a14:imgLayer r:embed="rId20">
                    <a14:imgEffect>
                      <a14:saturation sat="99000"/>
                    </a14:imgEffect>
                  </a14:imgLayer>
                </a14:imgProps>
              </a:ext>
            </a:extLst>
          </a:blip>
          <a:srcRect l="13121" r="14315"/>
          <a:stretch/>
        </p:blipFill>
        <p:spPr>
          <a:xfrm>
            <a:off x="0" y="4202437"/>
            <a:ext cx="12174584" cy="3578662"/>
          </a:xfrm>
          <a:prstGeom prst="rect">
            <a:avLst/>
          </a:prstGeom>
        </p:spPr>
      </p:pic>
    </p:spTree>
    <p:extLst>
      <p:ext uri="{BB962C8B-B14F-4D97-AF65-F5344CB8AC3E}">
        <p14:creationId xmlns:p14="http://schemas.microsoft.com/office/powerpoint/2010/main" val="14386124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modernizr.com/"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8" Type="http://schemas.openxmlformats.org/officeDocument/2006/relationships/hyperlink" Target="http://trends.builtwith.com/javascript/jQuery" TargetMode="External"/><Relationship Id="rId3" Type="http://schemas.openxmlformats.org/officeDocument/2006/relationships/tags" Target="../tags/tag6.xml"/><Relationship Id="rId7" Type="http://schemas.openxmlformats.org/officeDocument/2006/relationships/image" Target="../media/image14.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1.xml"/><Relationship Id="rId10" Type="http://schemas.openxmlformats.org/officeDocument/2006/relationships/image" Target="../media/image31.tmp"/><Relationship Id="rId4" Type="http://schemas.openxmlformats.org/officeDocument/2006/relationships/slideLayout" Target="../slideLayouts/slideLayout12.xml"/><Relationship Id="rId9" Type="http://schemas.openxmlformats.org/officeDocument/2006/relationships/chart" Target="../charts/char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2.xml"/><Relationship Id="rId7" Type="http://schemas.openxmlformats.org/officeDocument/2006/relationships/diagramData" Target="../diagrams/data4.xml"/><Relationship Id="rId12" Type="http://schemas.openxmlformats.org/officeDocument/2006/relationships/image" Target="../media/image32.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4.emf"/><Relationship Id="rId11" Type="http://schemas.microsoft.com/office/2007/relationships/diagramDrawing" Target="../diagrams/drawing4.xml"/><Relationship Id="rId5" Type="http://schemas.openxmlformats.org/officeDocument/2006/relationships/oleObject" Target="../embeddings/oleObject6.bin"/><Relationship Id="rId10" Type="http://schemas.openxmlformats.org/officeDocument/2006/relationships/diagramColors" Target="../diagrams/colors4.xml"/><Relationship Id="rId4" Type="http://schemas.openxmlformats.org/officeDocument/2006/relationships/notesSlide" Target="../notesSlides/notesSlide22.xml"/><Relationship Id="rId9"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4.emf"/><Relationship Id="rId5" Type="http://schemas.openxmlformats.org/officeDocument/2006/relationships/oleObject" Target="../embeddings/oleObject7.bin"/><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8" Type="http://schemas.openxmlformats.org/officeDocument/2006/relationships/image" Target="../media/image44.tmp"/><Relationship Id="rId3" Type="http://schemas.openxmlformats.org/officeDocument/2006/relationships/image" Target="../media/image39.tmp"/><Relationship Id="rId7" Type="http://schemas.openxmlformats.org/officeDocument/2006/relationships/image" Target="../media/image43.tmp"/><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42.tmp"/><Relationship Id="rId11" Type="http://schemas.openxmlformats.org/officeDocument/2006/relationships/image" Target="../media/image47.tmp"/><Relationship Id="rId5" Type="http://schemas.openxmlformats.org/officeDocument/2006/relationships/image" Target="../media/image41.tmp"/><Relationship Id="rId10" Type="http://schemas.openxmlformats.org/officeDocument/2006/relationships/image" Target="../media/image46.tmp"/><Relationship Id="rId4" Type="http://schemas.openxmlformats.org/officeDocument/2006/relationships/image" Target="../media/image40.tmp"/><Relationship Id="rId9"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tmp"/><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2.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2.xml"/><Relationship Id="rId7" Type="http://schemas.openxmlformats.org/officeDocument/2006/relationships/diagramData" Target="../diagrams/data1.xml"/><Relationship Id="rId12" Type="http://schemas.openxmlformats.org/officeDocument/2006/relationships/image" Target="../media/image16.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4.emf"/><Relationship Id="rId11" Type="http://schemas.microsoft.com/office/2007/relationships/diagramDrawing" Target="../diagrams/drawing1.xml"/><Relationship Id="rId5" Type="http://schemas.openxmlformats.org/officeDocument/2006/relationships/oleObject" Target="../embeddings/oleObject3.bin"/><Relationship Id="rId10" Type="http://schemas.openxmlformats.org/officeDocument/2006/relationships/diagramColors" Target="../diagrams/colors1.xml"/><Relationship Id="rId4" Type="http://schemas.openxmlformats.org/officeDocument/2006/relationships/notesSlide" Target="../notesSlides/notesSlide3.xml"/><Relationship Id="rId9"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hyperlink" Target="http://www.flightarcade.com/"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hyperlink" Target="https://dev.modern.ie/testdrive/" TargetMode="External"/><Relationship Id="rId4" Type="http://schemas.openxmlformats.org/officeDocument/2006/relationships/hyperlink" Target="http://www.22track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198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17255" y="111696"/>
            <a:ext cx="11079822" cy="1325563"/>
          </a:xfrm>
        </p:spPr>
        <p:txBody>
          <a:bodyPr/>
          <a:lstStyle/>
          <a:p>
            <a:r>
              <a:rPr lang="en-US" dirty="0" smtClean="0"/>
              <a:t>Visual Studio Online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42" y="1070591"/>
            <a:ext cx="8911771" cy="5787409"/>
          </a:xfrm>
          <a:prstGeom prst="rect">
            <a:avLst/>
          </a:prstGeom>
        </p:spPr>
      </p:pic>
      <p:pic>
        <p:nvPicPr>
          <p:cNvPr id="3" name="Picture 2"/>
          <p:cNvPicPr>
            <a:picLocks noChangeAspect="1"/>
          </p:cNvPicPr>
          <p:nvPr/>
        </p:nvPicPr>
        <p:blipFill>
          <a:blip r:embed="rId4"/>
          <a:stretch>
            <a:fillRect/>
          </a:stretch>
        </p:blipFill>
        <p:spPr>
          <a:xfrm>
            <a:off x="2092108" y="1230781"/>
            <a:ext cx="12295010" cy="7803902"/>
          </a:xfrm>
          <a:prstGeom prst="rect">
            <a:avLst/>
          </a:prstGeom>
        </p:spPr>
      </p:pic>
    </p:spTree>
    <p:extLst>
      <p:ext uri="{BB962C8B-B14F-4D97-AF65-F5344CB8AC3E}">
        <p14:creationId xmlns:p14="http://schemas.microsoft.com/office/powerpoint/2010/main" val="201501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4112" y="59792"/>
            <a:ext cx="11080750" cy="1325563"/>
          </a:xfrm>
        </p:spPr>
        <p:txBody>
          <a:bodyPr/>
          <a:lstStyle/>
          <a:p>
            <a:r>
              <a:rPr lang="en-US" dirty="0" smtClean="0"/>
              <a:t>Map of Web Browser Standards</a:t>
            </a:r>
            <a:endParaRPr lang="en-US" dirty="0"/>
          </a:p>
        </p:txBody>
      </p:sp>
      <p:grpSp>
        <p:nvGrpSpPr>
          <p:cNvPr id="102" name="Group 101"/>
          <p:cNvGrpSpPr/>
          <p:nvPr/>
        </p:nvGrpSpPr>
        <p:grpSpPr>
          <a:xfrm>
            <a:off x="520687" y="2059806"/>
            <a:ext cx="8681066" cy="3878980"/>
            <a:chOff x="520686" y="1936513"/>
            <a:chExt cx="10156137" cy="4002273"/>
          </a:xfrm>
        </p:grpSpPr>
        <p:sp>
          <p:nvSpPr>
            <p:cNvPr id="5" name="Rectangle 4"/>
            <p:cNvSpPr/>
            <p:nvPr/>
          </p:nvSpPr>
          <p:spPr>
            <a:xfrm>
              <a:off x="520687" y="4246575"/>
              <a:ext cx="84573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algn="ctr" defTabSz="1955800">
                <a:lnSpc>
                  <a:spcPct val="90000"/>
                </a:lnSpc>
                <a:spcBef>
                  <a:spcPct val="0"/>
                </a:spcBef>
                <a:spcAft>
                  <a:spcPct val="35000"/>
                </a:spcAft>
              </a:pPr>
              <a:r>
                <a:rPr lang="en-US" sz="4400" dirty="0">
                  <a:solidFill>
                    <a:schemeClr val="lt1">
                      <a:alpha val="99000"/>
                    </a:schemeClr>
                  </a:solidFill>
                </a:rPr>
                <a:t>W3C</a:t>
              </a:r>
            </a:p>
          </p:txBody>
        </p:sp>
        <p:sp>
          <p:nvSpPr>
            <p:cNvPr id="6" name="Rectangle 5"/>
            <p:cNvSpPr/>
            <p:nvPr/>
          </p:nvSpPr>
          <p:spPr>
            <a:xfrm>
              <a:off x="5206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HTML</a:t>
              </a:r>
            </a:p>
          </p:txBody>
        </p:sp>
        <p:sp>
          <p:nvSpPr>
            <p:cNvPr id="15" name="Rectangle 14"/>
            <p:cNvSpPr/>
            <p:nvPr/>
          </p:nvSpPr>
          <p:spPr>
            <a:xfrm>
              <a:off x="22349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CSS</a:t>
              </a:r>
            </a:p>
          </p:txBody>
        </p:sp>
        <p:sp>
          <p:nvSpPr>
            <p:cNvPr id="44" name="Rectangle 43"/>
            <p:cNvSpPr/>
            <p:nvPr/>
          </p:nvSpPr>
          <p:spPr>
            <a:xfrm>
              <a:off x="39492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Web Apps</a:t>
              </a:r>
            </a:p>
          </p:txBody>
        </p:sp>
        <p:sp>
          <p:nvSpPr>
            <p:cNvPr id="77" name="Rectangle 76"/>
            <p:cNvSpPr/>
            <p:nvPr/>
          </p:nvSpPr>
          <p:spPr>
            <a:xfrm>
              <a:off x="56635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SVG</a:t>
              </a:r>
            </a:p>
          </p:txBody>
        </p:sp>
        <p:sp>
          <p:nvSpPr>
            <p:cNvPr id="90" name="Rectangle 89"/>
            <p:cNvSpPr/>
            <p:nvPr/>
          </p:nvSpPr>
          <p:spPr>
            <a:xfrm>
              <a:off x="73778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36773" tIns="36773" rIns="36773" bIns="36773" numCol="1" spcCol="1270" anchor="ctr" anchorCtr="0">
              <a:noAutofit/>
              <a:sp3d extrusionH="28000" prstMaterial="matte"/>
            </a:bodyPr>
            <a:lstStyle/>
            <a:p>
              <a:pPr algn="ctr" defTabSz="400050">
                <a:lnSpc>
                  <a:spcPct val="90000"/>
                </a:lnSpc>
                <a:spcBef>
                  <a:spcPct val="0"/>
                </a:spcBef>
                <a:spcAft>
                  <a:spcPct val="35000"/>
                </a:spcAft>
              </a:pPr>
              <a:r>
                <a:rPr lang="en-US" sz="1600" dirty="0">
                  <a:solidFill>
                    <a:schemeClr val="lt1">
                      <a:alpha val="99000"/>
                    </a:schemeClr>
                  </a:solidFill>
                </a:rPr>
                <a:t>Geolocation</a:t>
              </a:r>
            </a:p>
          </p:txBody>
        </p:sp>
        <p:sp>
          <p:nvSpPr>
            <p:cNvPr id="92" name="Rectangle 91"/>
            <p:cNvSpPr/>
            <p:nvPr/>
          </p:nvSpPr>
          <p:spPr>
            <a:xfrm>
              <a:off x="9076624" y="4246575"/>
              <a:ext cx="16001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algn="ctr" defTabSz="800100">
                <a:lnSpc>
                  <a:spcPct val="90000"/>
                </a:lnSpc>
                <a:spcBef>
                  <a:spcPct val="0"/>
                </a:spcBef>
                <a:spcAft>
                  <a:spcPct val="35000"/>
                </a:spcAft>
              </a:pPr>
              <a:r>
                <a:rPr lang="en-US" dirty="0">
                  <a:solidFill>
                    <a:schemeClr val="lt1">
                      <a:alpha val="99000"/>
                    </a:schemeClr>
                  </a:solidFill>
                </a:rPr>
                <a:t>ECMA</a:t>
              </a:r>
              <a:endParaRPr lang="en-US" sz="2200" dirty="0">
                <a:solidFill>
                  <a:schemeClr val="lt1">
                    <a:alpha val="99000"/>
                  </a:schemeClr>
                </a:solidFill>
              </a:endParaRPr>
            </a:p>
          </p:txBody>
        </p:sp>
        <p:sp>
          <p:nvSpPr>
            <p:cNvPr id="93" name="Rectangle 92"/>
            <p:cNvSpPr/>
            <p:nvPr/>
          </p:nvSpPr>
          <p:spPr>
            <a:xfrm>
              <a:off x="9076623"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ECMA Script  262</a:t>
              </a:r>
            </a:p>
          </p:txBody>
        </p:sp>
      </p:grpSp>
      <p:sp>
        <p:nvSpPr>
          <p:cNvPr id="97" name="TextBox 96"/>
          <p:cNvSpPr txBox="1"/>
          <p:nvPr/>
        </p:nvSpPr>
        <p:spPr>
          <a:xfrm>
            <a:off x="10057676" y="2852614"/>
            <a:ext cx="1598258" cy="523220"/>
          </a:xfrm>
          <a:prstGeom prst="rect">
            <a:avLst/>
          </a:prstGeom>
          <a:noFill/>
        </p:spPr>
        <p:txBody>
          <a:bodyPr vert="horz" wrap="none" rtlCol="0">
            <a:spAutoFit/>
          </a:bodyPr>
          <a:lstStyle/>
          <a:p>
            <a:r>
              <a:rPr lang="en-US" sz="2800" dirty="0" smtClean="0">
                <a:solidFill>
                  <a:schemeClr val="bg1"/>
                </a:solidFill>
              </a:rPr>
              <a:t>Standard</a:t>
            </a:r>
            <a:endParaRPr lang="en-US" sz="2800" dirty="0">
              <a:solidFill>
                <a:schemeClr val="bg1"/>
              </a:solidFill>
            </a:endParaRPr>
          </a:p>
        </p:txBody>
      </p:sp>
      <p:sp>
        <p:nvSpPr>
          <p:cNvPr id="98" name="TextBox 97"/>
          <p:cNvSpPr txBox="1"/>
          <p:nvPr/>
        </p:nvSpPr>
        <p:spPr>
          <a:xfrm>
            <a:off x="10057676" y="4641691"/>
            <a:ext cx="1848326" cy="954107"/>
          </a:xfrm>
          <a:prstGeom prst="rect">
            <a:avLst/>
          </a:prstGeom>
          <a:noFill/>
        </p:spPr>
        <p:txBody>
          <a:bodyPr vert="horz" wrap="none" rtlCol="0">
            <a:spAutoFit/>
          </a:bodyPr>
          <a:lstStyle/>
          <a:p>
            <a:r>
              <a:rPr lang="en-US" sz="2800" dirty="0" smtClean="0">
                <a:solidFill>
                  <a:schemeClr val="bg1"/>
                </a:solidFill>
              </a:rPr>
              <a:t>Standards </a:t>
            </a:r>
          </a:p>
          <a:p>
            <a:pPr algn="ctr"/>
            <a:r>
              <a:rPr lang="en-US" sz="2800" dirty="0" smtClean="0">
                <a:solidFill>
                  <a:schemeClr val="bg1"/>
                </a:solidFill>
              </a:rPr>
              <a:t>Body</a:t>
            </a:r>
            <a:endParaRPr lang="en-US" sz="2800" dirty="0">
              <a:solidFill>
                <a:schemeClr val="bg1"/>
              </a:solidFill>
            </a:endParaRPr>
          </a:p>
        </p:txBody>
      </p:sp>
    </p:spTree>
    <p:extLst>
      <p:ext uri="{BB962C8B-B14F-4D97-AF65-F5344CB8AC3E}">
        <p14:creationId xmlns:p14="http://schemas.microsoft.com/office/powerpoint/2010/main" val="251656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Internet Explorer</a:t>
            </a:r>
            <a:br>
              <a:rPr lang="en-US" dirty="0"/>
            </a:br>
            <a:endParaRPr lang="en-US" dirty="0"/>
          </a:p>
        </p:txBody>
      </p:sp>
      <p:sp>
        <p:nvSpPr>
          <p:cNvPr id="5" name="Content Placeholder 4"/>
          <p:cNvSpPr>
            <a:spLocks noGrp="1"/>
          </p:cNvSpPr>
          <p:nvPr>
            <p:ph sz="quarter" idx="14"/>
          </p:nvPr>
        </p:nvSpPr>
        <p:spPr/>
        <p:txBody>
          <a:bodyPr/>
          <a:lstStyle/>
          <a:p>
            <a:pPr defTabSz="1219092">
              <a:spcBef>
                <a:spcPts val="800"/>
              </a:spcBef>
            </a:pPr>
            <a:r>
              <a:rPr lang="en-US" sz="1867" dirty="0">
                <a:latin typeface="Segoe UI"/>
                <a:cs typeface="Segoe UI"/>
              </a:rPr>
              <a:t>Internal engine switch enabled </a:t>
            </a:r>
            <a:br>
              <a:rPr lang="en-US" sz="1867" dirty="0">
                <a:latin typeface="Segoe UI"/>
                <a:cs typeface="Segoe UI"/>
              </a:rPr>
            </a:br>
            <a:r>
              <a:rPr lang="en-US" sz="1867" dirty="0">
                <a:latin typeface="Segoe UI"/>
                <a:cs typeface="Segoe UI"/>
              </a:rPr>
              <a:t>by </a:t>
            </a:r>
            <a:r>
              <a:rPr lang="en-US" sz="1867" b="1" dirty="0">
                <a:latin typeface="Segoe UI"/>
                <a:cs typeface="Segoe UI"/>
              </a:rPr>
              <a:t>CV lists</a:t>
            </a:r>
            <a:r>
              <a:rPr lang="en-US" sz="1867" dirty="0">
                <a:latin typeface="Segoe UI"/>
                <a:cs typeface="Segoe UI"/>
              </a:rPr>
              <a:t>, </a:t>
            </a:r>
            <a:r>
              <a:rPr lang="en-US" sz="1867" b="1" dirty="0">
                <a:latin typeface="Segoe UI"/>
                <a:cs typeface="Segoe UI"/>
              </a:rPr>
              <a:t>x-</a:t>
            </a:r>
            <a:r>
              <a:rPr lang="en-US" sz="1867" b="1" dirty="0" err="1">
                <a:latin typeface="Segoe UI"/>
                <a:cs typeface="Segoe UI"/>
              </a:rPr>
              <a:t>ua</a:t>
            </a:r>
            <a:r>
              <a:rPr lang="en-US" sz="1867" b="1" dirty="0">
                <a:latin typeface="Segoe UI"/>
                <a:cs typeface="Segoe UI"/>
              </a:rPr>
              <a:t>-compatible</a:t>
            </a:r>
            <a:r>
              <a:rPr lang="en-US" sz="1867" dirty="0">
                <a:latin typeface="Segoe UI"/>
                <a:cs typeface="Segoe UI"/>
              </a:rPr>
              <a:t> </a:t>
            </a:r>
            <a:br>
              <a:rPr lang="en-US" sz="1867" dirty="0">
                <a:latin typeface="Segoe UI"/>
                <a:cs typeface="Segoe UI"/>
              </a:rPr>
            </a:br>
            <a:r>
              <a:rPr lang="en-US" sz="1867" dirty="0">
                <a:latin typeface="Segoe UI"/>
                <a:cs typeface="Segoe UI"/>
              </a:rPr>
              <a:t>and </a:t>
            </a:r>
            <a:r>
              <a:rPr lang="en-US" sz="1867" b="1" dirty="0">
                <a:latin typeface="Segoe UI"/>
                <a:cs typeface="Segoe UI"/>
              </a:rPr>
              <a:t>meta</a:t>
            </a:r>
            <a:r>
              <a:rPr lang="en-US" sz="1867" dirty="0">
                <a:latin typeface="Segoe UI"/>
                <a:cs typeface="Segoe UI"/>
              </a:rPr>
              <a:t> tags</a:t>
            </a:r>
          </a:p>
          <a:p>
            <a:pPr defTabSz="1219092">
              <a:spcBef>
                <a:spcPts val="800"/>
              </a:spcBef>
            </a:pPr>
            <a:r>
              <a:rPr lang="en-US" sz="1867" dirty="0">
                <a:latin typeface="Segoe UI"/>
                <a:cs typeface="Segoe UI"/>
              </a:rPr>
              <a:t>For sites requiring </a:t>
            </a:r>
            <a:r>
              <a:rPr lang="en-US" sz="1867" dirty="0" smtClean="0">
                <a:latin typeface="Segoe UI"/>
                <a:cs typeface="Segoe UI"/>
              </a:rPr>
              <a:t>ActiveX, BHO, or</a:t>
            </a:r>
            <a:br>
              <a:rPr lang="en-US" sz="1867" dirty="0" smtClean="0">
                <a:latin typeface="Segoe UI"/>
                <a:cs typeface="Segoe UI"/>
              </a:rPr>
            </a:br>
            <a:r>
              <a:rPr lang="en-US" sz="1867" dirty="0" smtClean="0">
                <a:latin typeface="Segoe UI"/>
                <a:cs typeface="Segoe UI"/>
              </a:rPr>
              <a:t>legacy IE8 emulation through</a:t>
            </a:r>
            <a:br>
              <a:rPr lang="en-US" sz="1867" dirty="0" smtClean="0">
                <a:latin typeface="Segoe UI"/>
                <a:cs typeface="Segoe UI"/>
              </a:rPr>
            </a:br>
            <a:r>
              <a:rPr lang="en-US" sz="1867" dirty="0" smtClean="0">
                <a:latin typeface="Segoe UI"/>
                <a:cs typeface="Segoe UI"/>
              </a:rPr>
              <a:t>Enterprise Mode</a:t>
            </a:r>
            <a:endParaRPr lang="en-US" sz="1867" dirty="0">
              <a:latin typeface="Segoe UI"/>
              <a:cs typeface="Segoe UI"/>
            </a:endParaRPr>
          </a:p>
          <a:p>
            <a:endParaRPr lang="en-US" dirty="0">
              <a:solidFill>
                <a:schemeClr val="tx1"/>
              </a:solidFill>
            </a:endParaRPr>
          </a:p>
        </p:txBody>
      </p:sp>
      <p:sp>
        <p:nvSpPr>
          <p:cNvPr id="2" name="Content Placeholder 1"/>
          <p:cNvSpPr>
            <a:spLocks noGrp="1"/>
          </p:cNvSpPr>
          <p:nvPr>
            <p:ph sz="quarter" idx="15"/>
          </p:nvPr>
        </p:nvSpPr>
        <p:spPr/>
        <p:txBody>
          <a:bodyPr/>
          <a:lstStyle/>
          <a:p>
            <a:r>
              <a:rPr lang="en-US" dirty="0" smtClean="0"/>
              <a:t> </a:t>
            </a:r>
            <a:endParaRPr lang="en-US" dirty="0"/>
          </a:p>
        </p:txBody>
      </p:sp>
      <p:sp>
        <p:nvSpPr>
          <p:cNvPr id="4" name="Text Placeholder 3"/>
          <p:cNvSpPr>
            <a:spLocks noGrp="1"/>
          </p:cNvSpPr>
          <p:nvPr>
            <p:ph type="body" sz="quarter" idx="16"/>
          </p:nvPr>
        </p:nvSpPr>
        <p:spPr/>
        <p:txBody>
          <a:bodyPr/>
          <a:lstStyle/>
          <a:p>
            <a:r>
              <a:rPr lang="en-US" dirty="0" smtClean="0"/>
              <a:t> </a:t>
            </a:r>
            <a:endParaRPr lang="en-US" dirty="0"/>
          </a:p>
        </p:txBody>
      </p:sp>
      <p:sp>
        <p:nvSpPr>
          <p:cNvPr id="8" name="Rectangle 7"/>
          <p:cNvSpPr/>
          <p:nvPr/>
        </p:nvSpPr>
        <p:spPr>
          <a:xfrm>
            <a:off x="2189238" y="3664858"/>
            <a:ext cx="2104572" cy="2201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pic>
        <p:nvPicPr>
          <p:cNvPr id="9" name="Picture 8"/>
          <p:cNvPicPr>
            <a:picLocks noChangeAspect="1"/>
          </p:cNvPicPr>
          <p:nvPr/>
        </p:nvPicPr>
        <p:blipFill>
          <a:blip r:embed="rId3"/>
          <a:stretch>
            <a:fillRect/>
          </a:stretch>
        </p:blipFill>
        <p:spPr>
          <a:xfrm>
            <a:off x="4489955" y="1647152"/>
            <a:ext cx="7293064" cy="4264123"/>
          </a:xfrm>
          <a:prstGeom prst="rect">
            <a:avLst/>
          </a:prstGeom>
        </p:spPr>
      </p:pic>
      <p:grpSp>
        <p:nvGrpSpPr>
          <p:cNvPr id="10" name="Group 9"/>
          <p:cNvGrpSpPr/>
          <p:nvPr/>
        </p:nvGrpSpPr>
        <p:grpSpPr>
          <a:xfrm>
            <a:off x="2295502" y="2002118"/>
            <a:ext cx="9434681" cy="4022746"/>
            <a:chOff x="4019089" y="1943402"/>
            <a:chExt cx="6343339" cy="4697379"/>
          </a:xfrm>
        </p:grpSpPr>
        <p:sp>
          <p:nvSpPr>
            <p:cNvPr id="11" name="Rectangle 10"/>
            <p:cNvSpPr/>
            <p:nvPr/>
          </p:nvSpPr>
          <p:spPr>
            <a:xfrm>
              <a:off x="5502798" y="1943402"/>
              <a:ext cx="4859630" cy="4512927"/>
            </a:xfrm>
            <a:prstGeom prst="rect">
              <a:avLst/>
            </a:prstGeom>
            <a:solidFill>
              <a:schemeClr val="accent6"/>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39"/>
              <a:endParaRPr lang="en-US" sz="1867" dirty="0">
                <a:solidFill>
                  <a:srgbClr val="737373"/>
                </a:solidFill>
              </a:endParaRPr>
            </a:p>
          </p:txBody>
        </p:sp>
        <p:sp>
          <p:nvSpPr>
            <p:cNvPr id="12" name="TextBox 11"/>
            <p:cNvSpPr txBox="1"/>
            <p:nvPr/>
          </p:nvSpPr>
          <p:spPr>
            <a:xfrm>
              <a:off x="5851113" y="2018934"/>
              <a:ext cx="4235168" cy="778832"/>
            </a:xfrm>
            <a:prstGeom prst="rect">
              <a:avLst/>
            </a:prstGeom>
            <a:noFill/>
          </p:spPr>
          <p:txBody>
            <a:bodyPr wrap="square" rtlCol="0">
              <a:spAutoFit/>
            </a:bodyPr>
            <a:lstStyle/>
            <a:p>
              <a:pPr algn="ctr" defTabSz="1219139"/>
              <a:r>
                <a:rPr lang="en-US" sz="1867" b="1" dirty="0">
                  <a:solidFill>
                    <a:prstClr val="white"/>
                  </a:solidFill>
                  <a:latin typeface="Segoe UI"/>
                  <a:cs typeface="Segoe UI"/>
                </a:rPr>
                <a:t>Compatibility Engine</a:t>
              </a:r>
              <a:r>
                <a:rPr lang="en-US" sz="1867" dirty="0">
                  <a:solidFill>
                    <a:prstClr val="white"/>
                  </a:solidFill>
                  <a:latin typeface="Segoe UI"/>
                  <a:cs typeface="Segoe UI"/>
                </a:rPr>
                <a:t/>
              </a:r>
              <a:br>
                <a:rPr lang="en-US" sz="1867" dirty="0">
                  <a:solidFill>
                    <a:prstClr val="white"/>
                  </a:solidFill>
                  <a:latin typeface="Segoe UI"/>
                  <a:cs typeface="Segoe UI"/>
                </a:rPr>
              </a:br>
              <a:r>
                <a:rPr lang="en-US" sz="1867" dirty="0">
                  <a:solidFill>
                    <a:prstClr val="white"/>
                  </a:solidFill>
                  <a:latin typeface="Segoe UI"/>
                  <a:cs typeface="Segoe UI"/>
                </a:rPr>
                <a:t>mshtml.dll</a:t>
              </a:r>
            </a:p>
          </p:txBody>
        </p:sp>
        <p:sp>
          <p:nvSpPr>
            <p:cNvPr id="13" name="Rectangle 12"/>
            <p:cNvSpPr/>
            <p:nvPr/>
          </p:nvSpPr>
          <p:spPr>
            <a:xfrm>
              <a:off x="5952555"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IE5</a:t>
              </a:r>
              <a:r>
                <a:rPr lang="en-US" sz="2667" dirty="0">
                  <a:solidFill>
                    <a:srgbClr val="737373"/>
                  </a:solidFill>
                  <a:latin typeface="Segoe UI"/>
                  <a:cs typeface="Segoe UI"/>
                </a:rPr>
                <a:t> </a:t>
              </a:r>
            </a:p>
            <a:p>
              <a:pPr algn="ctr" defTabSz="1219139"/>
              <a:r>
                <a:rPr lang="en-US" sz="1400" dirty="0">
                  <a:solidFill>
                    <a:srgbClr val="737373"/>
                  </a:solidFill>
                  <a:latin typeface="Segoe UI"/>
                  <a:cs typeface="Segoe UI"/>
                </a:rPr>
                <a:t>Quirks</a:t>
              </a:r>
            </a:p>
          </p:txBody>
        </p:sp>
        <p:sp>
          <p:nvSpPr>
            <p:cNvPr id="14" name="Rectangle 13"/>
            <p:cNvSpPr/>
            <p:nvPr/>
          </p:nvSpPr>
          <p:spPr>
            <a:xfrm>
              <a:off x="6984624"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IE7</a:t>
              </a:r>
              <a:r>
                <a:rPr lang="en-US" sz="2844" dirty="0">
                  <a:solidFill>
                    <a:srgbClr val="737373"/>
                  </a:solidFill>
                  <a:latin typeface="Segoe UI"/>
                  <a:cs typeface="Segoe UI"/>
                </a:rPr>
                <a:t> </a:t>
              </a:r>
              <a:endParaRPr lang="en-US" sz="1423" dirty="0">
                <a:solidFill>
                  <a:srgbClr val="737373"/>
                </a:solidFill>
                <a:latin typeface="Segoe UI"/>
                <a:cs typeface="Segoe UI"/>
              </a:endParaRPr>
            </a:p>
            <a:p>
              <a:pPr algn="ctr" defTabSz="1219139"/>
              <a:r>
                <a:rPr lang="en-US" sz="1423" dirty="0" err="1">
                  <a:solidFill>
                    <a:srgbClr val="737373"/>
                  </a:solidFill>
                  <a:latin typeface="Segoe UI"/>
                  <a:cs typeface="Segoe UI"/>
                </a:rPr>
                <a:t>Compat</a:t>
              </a:r>
              <a:r>
                <a:rPr lang="en-US" sz="1423" dirty="0">
                  <a:solidFill>
                    <a:srgbClr val="737373"/>
                  </a:solidFill>
                  <a:latin typeface="Segoe UI"/>
                  <a:cs typeface="Segoe UI"/>
                </a:rPr>
                <a:t> View</a:t>
              </a:r>
            </a:p>
          </p:txBody>
        </p:sp>
        <p:sp>
          <p:nvSpPr>
            <p:cNvPr id="15" name="Rectangle 14"/>
            <p:cNvSpPr/>
            <p:nvPr/>
          </p:nvSpPr>
          <p:spPr>
            <a:xfrm>
              <a:off x="8016692"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IE8</a:t>
              </a:r>
            </a:p>
            <a:p>
              <a:pPr algn="ctr" defTabSz="1219139"/>
              <a:r>
                <a:rPr lang="en-US" sz="1401" dirty="0">
                  <a:solidFill>
                    <a:srgbClr val="737373"/>
                  </a:solidFill>
                  <a:latin typeface="Segoe UI"/>
                  <a:cs typeface="Segoe UI"/>
                </a:rPr>
                <a:t>Standards Mode</a:t>
              </a:r>
            </a:p>
          </p:txBody>
        </p:sp>
        <p:sp>
          <p:nvSpPr>
            <p:cNvPr id="16" name="Rectangle 15"/>
            <p:cNvSpPr/>
            <p:nvPr/>
          </p:nvSpPr>
          <p:spPr>
            <a:xfrm>
              <a:off x="5952555"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IE9</a:t>
              </a:r>
            </a:p>
            <a:p>
              <a:pPr algn="ctr" defTabSz="1219139"/>
              <a:r>
                <a:rPr lang="en-US" sz="1401" dirty="0">
                  <a:solidFill>
                    <a:srgbClr val="737373"/>
                  </a:solidFill>
                  <a:latin typeface="Segoe UI"/>
                  <a:cs typeface="Segoe UI"/>
                </a:rPr>
                <a:t>Standards Mode</a:t>
              </a:r>
            </a:p>
          </p:txBody>
        </p:sp>
        <p:sp>
          <p:nvSpPr>
            <p:cNvPr id="17" name="Rectangle 16"/>
            <p:cNvSpPr/>
            <p:nvPr/>
          </p:nvSpPr>
          <p:spPr>
            <a:xfrm>
              <a:off x="6985303"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IE10</a:t>
              </a:r>
            </a:p>
            <a:p>
              <a:pPr algn="ctr" defTabSz="1219139"/>
              <a:r>
                <a:rPr lang="en-US" sz="1401" dirty="0">
                  <a:solidFill>
                    <a:srgbClr val="737373"/>
                  </a:solidFill>
                  <a:latin typeface="Segoe UI"/>
                  <a:cs typeface="Segoe UI"/>
                </a:rPr>
                <a:t>Standards Mode</a:t>
              </a:r>
            </a:p>
          </p:txBody>
        </p:sp>
        <p:sp>
          <p:nvSpPr>
            <p:cNvPr id="18" name="Rectangle 17"/>
            <p:cNvSpPr/>
            <p:nvPr/>
          </p:nvSpPr>
          <p:spPr>
            <a:xfrm>
              <a:off x="8015132" y="431723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QME</a:t>
              </a:r>
            </a:p>
            <a:p>
              <a:pPr algn="ctr" defTabSz="1219139"/>
              <a:r>
                <a:rPr lang="en-US" sz="1401" dirty="0">
                  <a:solidFill>
                    <a:srgbClr val="737373"/>
                  </a:solidFill>
                  <a:latin typeface="Segoe UI"/>
                  <a:cs typeface="Segoe UI"/>
                </a:rPr>
                <a:t>Quirks Mode Emulation</a:t>
              </a:r>
            </a:p>
          </p:txBody>
        </p:sp>
        <p:sp>
          <p:nvSpPr>
            <p:cNvPr id="19" name="Rectangle 18"/>
            <p:cNvSpPr/>
            <p:nvPr/>
          </p:nvSpPr>
          <p:spPr>
            <a:xfrm>
              <a:off x="9048761"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IE11</a:t>
              </a:r>
            </a:p>
            <a:p>
              <a:pPr algn="ctr" defTabSz="1219139"/>
              <a:r>
                <a:rPr lang="en-US" sz="1401" dirty="0">
                  <a:solidFill>
                    <a:srgbClr val="737373"/>
                  </a:solidFill>
                  <a:latin typeface="Segoe UI"/>
                  <a:cs typeface="Segoe UI"/>
                </a:rPr>
                <a:t>Standards Mode</a:t>
              </a:r>
            </a:p>
          </p:txBody>
        </p:sp>
        <p:sp>
          <p:nvSpPr>
            <p:cNvPr id="20" name="Rectangle 19"/>
            <p:cNvSpPr/>
            <p:nvPr/>
          </p:nvSpPr>
          <p:spPr>
            <a:xfrm>
              <a:off x="9048761" y="288642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EMIE</a:t>
              </a:r>
            </a:p>
            <a:p>
              <a:pPr algn="ctr" defTabSz="1219139"/>
              <a:r>
                <a:rPr lang="en-US" sz="1401" dirty="0">
                  <a:solidFill>
                    <a:srgbClr val="737373"/>
                  </a:solidFill>
                  <a:latin typeface="Segoe UI"/>
                  <a:cs typeface="Segoe UI"/>
                </a:rPr>
                <a:t>Enterprise Mode</a:t>
              </a:r>
            </a:p>
          </p:txBody>
        </p:sp>
        <p:sp>
          <p:nvSpPr>
            <p:cNvPr id="21" name="TextBox 20"/>
            <p:cNvSpPr txBox="1"/>
            <p:nvPr/>
          </p:nvSpPr>
          <p:spPr>
            <a:xfrm>
              <a:off x="4019089" y="3884991"/>
              <a:ext cx="1371600" cy="2755790"/>
            </a:xfrm>
            <a:prstGeom prst="rect">
              <a:avLst/>
            </a:prstGeom>
            <a:noFill/>
          </p:spPr>
          <p:txBody>
            <a:bodyPr wrap="square" lIns="182880" tIns="146304" rIns="182880" bIns="146304" rtlCol="0">
              <a:spAutoFit/>
            </a:bodyPr>
            <a:lstStyle/>
            <a:p>
              <a:pPr>
                <a:lnSpc>
                  <a:spcPct val="90000"/>
                </a:lnSpc>
                <a:spcBef>
                  <a:spcPts val="800"/>
                </a:spcBef>
              </a:pPr>
              <a:r>
                <a:rPr lang="en-US" sz="1867" dirty="0"/>
                <a:t>Silverlight</a:t>
              </a:r>
            </a:p>
            <a:p>
              <a:pPr>
                <a:lnSpc>
                  <a:spcPct val="90000"/>
                </a:lnSpc>
                <a:spcBef>
                  <a:spcPts val="800"/>
                </a:spcBef>
              </a:pPr>
              <a:r>
                <a:rPr lang="en-US" sz="1867" dirty="0"/>
                <a:t>Java</a:t>
              </a:r>
            </a:p>
            <a:p>
              <a:pPr>
                <a:lnSpc>
                  <a:spcPct val="90000"/>
                </a:lnSpc>
                <a:spcBef>
                  <a:spcPts val="800"/>
                </a:spcBef>
              </a:pPr>
              <a:r>
                <a:rPr lang="en-US" sz="1867" dirty="0"/>
                <a:t>Flash</a:t>
              </a:r>
            </a:p>
            <a:p>
              <a:pPr>
                <a:lnSpc>
                  <a:spcPct val="90000"/>
                </a:lnSpc>
                <a:spcBef>
                  <a:spcPts val="800"/>
                </a:spcBef>
              </a:pPr>
              <a:r>
                <a:rPr lang="en-US" sz="1867" dirty="0"/>
                <a:t>BHOs</a:t>
              </a:r>
            </a:p>
            <a:p>
              <a:pPr>
                <a:lnSpc>
                  <a:spcPct val="90000"/>
                </a:lnSpc>
                <a:spcBef>
                  <a:spcPts val="800"/>
                </a:spcBef>
              </a:pPr>
              <a:r>
                <a:rPr lang="en-US" sz="1867" dirty="0" smtClean="0"/>
                <a:t>ActiveX</a:t>
              </a:r>
            </a:p>
            <a:p>
              <a:pPr>
                <a:lnSpc>
                  <a:spcPct val="90000"/>
                </a:lnSpc>
                <a:spcBef>
                  <a:spcPts val="800"/>
                </a:spcBef>
              </a:pPr>
              <a:r>
                <a:rPr lang="en-US" sz="1867" dirty="0" smtClean="0"/>
                <a:t>EMIE</a:t>
              </a:r>
              <a:endParaRPr lang="en-US" sz="1867" dirty="0"/>
            </a:p>
          </p:txBody>
        </p:sp>
        <p:sp>
          <p:nvSpPr>
            <p:cNvPr id="22" name="Left-Right Arrow 21"/>
            <p:cNvSpPr/>
            <p:nvPr/>
          </p:nvSpPr>
          <p:spPr>
            <a:xfrm>
              <a:off x="4931633" y="4777135"/>
              <a:ext cx="832082" cy="617959"/>
            </a:xfrm>
            <a:prstGeom prst="leftRightArrow">
              <a:avLst>
                <a:gd name="adj1" fmla="val 64172"/>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667" dirty="0" err="1"/>
            </a:p>
          </p:txBody>
        </p:sp>
        <p:sp>
          <p:nvSpPr>
            <p:cNvPr id="23" name="Rectangle 22"/>
            <p:cNvSpPr/>
            <p:nvPr/>
          </p:nvSpPr>
          <p:spPr>
            <a:xfrm>
              <a:off x="5956287" y="5738357"/>
              <a:ext cx="1927317"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BHO</a:t>
              </a:r>
            </a:p>
          </p:txBody>
        </p:sp>
        <p:sp>
          <p:nvSpPr>
            <p:cNvPr id="24" name="Rectangle 23"/>
            <p:cNvSpPr/>
            <p:nvPr/>
          </p:nvSpPr>
          <p:spPr>
            <a:xfrm>
              <a:off x="8016449" y="5738357"/>
              <a:ext cx="1932721"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ActiveX</a:t>
              </a:r>
            </a:p>
          </p:txBody>
        </p:sp>
      </p:grpSp>
    </p:spTree>
    <p:extLst>
      <p:ext uri="{BB962C8B-B14F-4D97-AF65-F5344CB8AC3E}">
        <p14:creationId xmlns:p14="http://schemas.microsoft.com/office/powerpoint/2010/main" val="11111337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04291" y="1769807"/>
            <a:ext cx="8100193" cy="3842384"/>
          </a:xfrm>
          <a:prstGeom prst="rect">
            <a:avLst/>
          </a:prstGeom>
          <a:solidFill>
            <a:srgbClr val="7FBA00"/>
          </a:solidFill>
          <a:ln w="127000" cap="flat" cmpd="sng" algn="ctr">
            <a:noFill/>
            <a:prstDash val="solid"/>
            <a:miter lim="800000"/>
          </a:ln>
          <a:effectLst/>
        </p:spPr>
        <p:txBody>
          <a:bodyPr rtlCol="0" anchor="ctr"/>
          <a:lstStyle/>
          <a:p>
            <a:pPr algn="ctr" defTabSz="1219139">
              <a:defRPr/>
            </a:pPr>
            <a:endParaRPr lang="en-US" sz="1867" kern="0">
              <a:solidFill>
                <a:prstClr val="white"/>
              </a:solidFill>
              <a:latin typeface="Segoe UI"/>
            </a:endParaRPr>
          </a:p>
        </p:txBody>
      </p:sp>
      <p:pic>
        <p:nvPicPr>
          <p:cNvPr id="11" name="Picture 10"/>
          <p:cNvPicPr>
            <a:picLocks noChangeAspect="1"/>
          </p:cNvPicPr>
          <p:nvPr/>
        </p:nvPicPr>
        <p:blipFill>
          <a:blip r:embed="rId3"/>
          <a:stretch>
            <a:fillRect/>
          </a:stretch>
        </p:blipFill>
        <p:spPr>
          <a:xfrm>
            <a:off x="3807270" y="1305407"/>
            <a:ext cx="8100727" cy="4300667"/>
          </a:xfrm>
          <a:prstGeom prst="rect">
            <a:avLst/>
          </a:prstGeom>
          <a:solidFill>
            <a:schemeClr val="accent5"/>
          </a:solidFill>
          <a:ln>
            <a:solidFill>
              <a:srgbClr val="00BCF2"/>
            </a:solidFill>
          </a:ln>
        </p:spPr>
      </p:pic>
      <p:sp>
        <p:nvSpPr>
          <p:cNvPr id="12" name="Rectangle 11"/>
          <p:cNvSpPr/>
          <p:nvPr/>
        </p:nvSpPr>
        <p:spPr>
          <a:xfrm>
            <a:off x="1085001" y="1354507"/>
            <a:ext cx="1811867" cy="1354667"/>
          </a:xfrm>
          <a:prstGeom prst="rect">
            <a:avLst/>
          </a:prstGeom>
          <a:solidFill>
            <a:srgbClr val="FFFFFF">
              <a:lumMod val="85000"/>
            </a:srgbClr>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Segoe UI"/>
            </a:endParaRPr>
          </a:p>
        </p:txBody>
      </p:sp>
      <p:sp>
        <p:nvSpPr>
          <p:cNvPr id="14" name="TextBox 13"/>
          <p:cNvSpPr txBox="1"/>
          <p:nvPr/>
        </p:nvSpPr>
        <p:spPr>
          <a:xfrm>
            <a:off x="5324530" y="1952074"/>
            <a:ext cx="5066207" cy="461665"/>
          </a:xfrm>
          <a:prstGeom prst="rect">
            <a:avLst/>
          </a:prstGeom>
          <a:noFill/>
        </p:spPr>
        <p:txBody>
          <a:bodyPr wrap="square" rtlCol="0">
            <a:spAutoFit/>
          </a:bodyPr>
          <a:lstStyle/>
          <a:p>
            <a:pPr algn="ctr" defTabSz="1219139"/>
            <a:r>
              <a:rPr lang="en-US" sz="2400" dirty="0" smtClean="0">
                <a:solidFill>
                  <a:prstClr val="white"/>
                </a:solidFill>
                <a:cs typeface="Segoe UI Light"/>
              </a:rPr>
              <a:t>EdgeHTML.dll</a:t>
            </a:r>
            <a:endParaRPr lang="en-US" sz="2400" dirty="0">
              <a:solidFill>
                <a:prstClr val="white"/>
              </a:solidFill>
              <a:cs typeface="Segoe UI Light"/>
            </a:endParaRPr>
          </a:p>
        </p:txBody>
      </p:sp>
      <p:sp>
        <p:nvSpPr>
          <p:cNvPr id="15" name="Rectangle 14"/>
          <p:cNvSpPr/>
          <p:nvPr/>
        </p:nvSpPr>
        <p:spPr>
          <a:xfrm>
            <a:off x="4186179" y="2624667"/>
            <a:ext cx="7342908" cy="2670848"/>
          </a:xfrm>
          <a:prstGeom prst="rect">
            <a:avLst/>
          </a:prstGeom>
          <a:solidFill>
            <a:srgbClr val="FFFFFF"/>
          </a:solidFill>
          <a:ln w="57150" cap="flat" cmpd="sng" algn="ctr">
            <a:solidFill>
              <a:srgbClr val="0078D7"/>
            </a:solidFill>
            <a:prstDash val="solid"/>
          </a:ln>
          <a:effectLst/>
        </p:spPr>
        <p:txBody>
          <a:bodyPr rtlCol="0" anchor="ctr"/>
          <a:lstStyle/>
          <a:p>
            <a:pPr algn="ctr" defTabSz="1219139">
              <a:defRPr/>
            </a:pPr>
            <a:r>
              <a:rPr lang="en-US" sz="2400" kern="0" dirty="0">
                <a:solidFill>
                  <a:srgbClr val="737373"/>
                </a:solidFill>
                <a:latin typeface="Segoe UI"/>
                <a:cs typeface="Segoe UI Semilight" panose="020B0402040204020203" pitchFamily="34" charset="0"/>
              </a:rPr>
              <a:t>Evergreen</a:t>
            </a:r>
            <a:endParaRPr lang="en-US" sz="2400" kern="0" dirty="0">
              <a:solidFill>
                <a:srgbClr val="737373"/>
              </a:solidFill>
              <a:latin typeface="Segoe UI"/>
              <a:cs typeface="Segoe UI Light" panose="020B0502040204020203"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908" y="1553088"/>
            <a:ext cx="882051" cy="957503"/>
          </a:xfrm>
          <a:prstGeom prst="rect">
            <a:avLst/>
          </a:prstGeom>
        </p:spPr>
      </p:pic>
      <p:sp>
        <p:nvSpPr>
          <p:cNvPr id="9" name="Title 2"/>
          <p:cNvSpPr txBox="1">
            <a:spLocks/>
          </p:cNvSpPr>
          <p:nvPr/>
        </p:nvSpPr>
        <p:spPr>
          <a:xfrm>
            <a:off x="560798" y="416496"/>
            <a:ext cx="11079822" cy="1325563"/>
          </a:xfrm>
          <a:prstGeom prst="rect">
            <a:avLst/>
          </a:prstGeom>
        </p:spPr>
        <p:txBody>
          <a:bodyPr>
            <a:normAutofit fontScale="900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Microsoft Edge</a:t>
            </a:r>
            <a:br>
              <a:rPr lang="en-US" dirty="0" smtClean="0"/>
            </a:br>
            <a:endParaRPr lang="en-US" dirty="0"/>
          </a:p>
        </p:txBody>
      </p:sp>
      <p:sp>
        <p:nvSpPr>
          <p:cNvPr id="18" name="Content Placeholder 4"/>
          <p:cNvSpPr txBox="1">
            <a:spLocks/>
          </p:cNvSpPr>
          <p:nvPr/>
        </p:nvSpPr>
        <p:spPr>
          <a:xfrm>
            <a:off x="269239" y="2900068"/>
            <a:ext cx="3431493" cy="4972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092">
              <a:spcBef>
                <a:spcPts val="800"/>
              </a:spcBef>
            </a:pPr>
            <a:r>
              <a:rPr lang="en-US" sz="1867" dirty="0" smtClean="0">
                <a:latin typeface="Segoe UI"/>
                <a:cs typeface="Segoe UI"/>
              </a:rPr>
              <a:t>At browser interoperability intersection for desktop and mobile including Chrome, Firefox, Safari</a:t>
            </a:r>
          </a:p>
          <a:p>
            <a:pPr defTabSz="1219092">
              <a:spcBef>
                <a:spcPts val="800"/>
              </a:spcBef>
            </a:pPr>
            <a:r>
              <a:rPr lang="en-US" sz="1867" dirty="0" smtClean="0">
                <a:latin typeface="Segoe UI"/>
                <a:cs typeface="Segoe UI"/>
              </a:rPr>
              <a:t>New F12 </a:t>
            </a:r>
            <a:r>
              <a:rPr lang="en-US" sz="1867" dirty="0" err="1" smtClean="0">
                <a:latin typeface="Segoe UI"/>
                <a:cs typeface="Segoe UI"/>
              </a:rPr>
              <a:t>DevTools</a:t>
            </a:r>
            <a:endParaRPr lang="en-US" sz="1867" dirty="0" smtClean="0">
              <a:latin typeface="Segoe UI"/>
              <a:cs typeface="Segoe UI"/>
            </a:endParaRPr>
          </a:p>
          <a:p>
            <a:pPr defTabSz="1219092">
              <a:spcBef>
                <a:spcPts val="800"/>
              </a:spcBef>
            </a:pPr>
            <a:r>
              <a:rPr lang="en-US" sz="1867" dirty="0" smtClean="0">
                <a:latin typeface="Segoe UI"/>
                <a:cs typeface="Segoe UI"/>
              </a:rPr>
              <a:t>ActiveX, BHOs, and most legacy IE browser-specific coding practices deprecated</a:t>
            </a:r>
          </a:p>
          <a:p>
            <a:endParaRPr lang="en-US" dirty="0">
              <a:solidFill>
                <a:schemeClr val="tx1"/>
              </a:solidFill>
            </a:endParaRPr>
          </a:p>
        </p:txBody>
      </p:sp>
    </p:spTree>
    <p:extLst>
      <p:ext uri="{BB962C8B-B14F-4D97-AF65-F5344CB8AC3E}">
        <p14:creationId xmlns:p14="http://schemas.microsoft.com/office/powerpoint/2010/main" val="31062816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Features</a:t>
            </a:r>
          </a:p>
        </p:txBody>
      </p:sp>
      <p:sp>
        <p:nvSpPr>
          <p:cNvPr id="4" name="TextBox 3"/>
          <p:cNvSpPr txBox="1"/>
          <p:nvPr/>
        </p:nvSpPr>
        <p:spPr>
          <a:xfrm>
            <a:off x="1" y="1389600"/>
            <a:ext cx="12191999" cy="4832092"/>
          </a:xfrm>
          <a:prstGeom prst="rect">
            <a:avLst/>
          </a:prstGeom>
          <a:noFill/>
        </p:spPr>
        <p:txBody>
          <a:bodyPr wrap="square" rtlCol="0">
            <a:spAutoFit/>
          </a:bodyPr>
          <a:lstStyle/>
          <a:p>
            <a:pPr algn="just" defTabSz="1219126"/>
            <a:r>
              <a:rPr lang="en-US" sz="2200" dirty="0" smtClean="0">
                <a:solidFill>
                  <a:schemeClr val="bg1"/>
                </a:solidFill>
                <a:latin typeface="Segoe UI Light"/>
                <a:cs typeface="Segoe UI Light"/>
              </a:rPr>
              <a:t>5000</a:t>
            </a:r>
            <a:r>
              <a:rPr lang="en-US" sz="2200" dirty="0">
                <a:solidFill>
                  <a:schemeClr val="bg1"/>
                </a:solidFill>
                <a:latin typeface="Segoe UI Light"/>
                <a:cs typeface="Segoe UI Light"/>
              </a:rPr>
              <a:t>+ Interoperability </a:t>
            </a:r>
            <a:r>
              <a:rPr lang="en-US" sz="2200" dirty="0" smtClean="0">
                <a:solidFill>
                  <a:schemeClr val="bg1"/>
                </a:solidFill>
                <a:latin typeface="Segoe UI Light"/>
                <a:cs typeface="Segoe UI Light"/>
              </a:rPr>
              <a:t>Fixes since IE11, </a:t>
            </a:r>
            <a:r>
              <a:rPr lang="en-US" sz="2200" dirty="0">
                <a:solidFill>
                  <a:schemeClr val="bg1"/>
                </a:solidFill>
                <a:latin typeface="Segoe UI Light"/>
                <a:cs typeface="Segoe UI Light"/>
              </a:rPr>
              <a:t>Preserve-3d, Touch Events, CSS Filter Effects, DOM Clipboard Support, HTML Drag and Drop, Web Audio, CSS Position Sticky, CSS @supports, CSS Flexbox, HTML Beacon, WebDriver, IndexedDB, </a:t>
            </a:r>
            <a:r>
              <a:rPr lang="en-US" sz="2200" dirty="0" err="1">
                <a:solidFill>
                  <a:schemeClr val="bg1"/>
                </a:solidFill>
                <a:latin typeface="Segoe UI Light"/>
                <a:cs typeface="Segoe UI Light"/>
              </a:rPr>
              <a:t>WebCrypto</a:t>
            </a:r>
            <a:r>
              <a:rPr lang="en-US" sz="2200" dirty="0">
                <a:solidFill>
                  <a:schemeClr val="bg1"/>
                </a:solidFill>
                <a:latin typeface="Segoe UI Light"/>
                <a:cs typeface="Segoe UI Light"/>
              </a:rPr>
              <a:t>, Internationalization Mixed Languages Support, CSS Grid, CSS Variables, </a:t>
            </a:r>
            <a:r>
              <a:rPr lang="en-US" sz="2200" dirty="0" err="1">
                <a:solidFill>
                  <a:schemeClr val="bg1"/>
                </a:solidFill>
                <a:latin typeface="Segoe UI Light"/>
                <a:cs typeface="Segoe UI Light"/>
              </a:rPr>
              <a:t>srcset</a:t>
            </a:r>
            <a:r>
              <a:rPr lang="en-US" sz="2200" dirty="0">
                <a:solidFill>
                  <a:schemeClr val="bg1"/>
                </a:solidFill>
                <a:latin typeface="Segoe UI Light"/>
                <a:cs typeface="Segoe UI Light"/>
              </a:rPr>
              <a:t>, &lt;picture&gt; element, Web Workers Update, DOM4 Events, Font Loading, BDI, Cross-domain, HLS Manifest, Block Ellipsis, WAV, @rules, CSS Text(), CSS Border Logical, Logical Box Model, DOM Gamepad API, DOM </a:t>
            </a:r>
            <a:r>
              <a:rPr lang="en-US" sz="2200" dirty="0" err="1">
                <a:solidFill>
                  <a:schemeClr val="bg1"/>
                </a:solidFill>
                <a:latin typeface="Segoe UI Light"/>
                <a:cs typeface="Segoe UI Light"/>
              </a:rPr>
              <a:t>FileSystem</a:t>
            </a:r>
            <a:r>
              <a:rPr lang="en-US" sz="2200" dirty="0">
                <a:solidFill>
                  <a:schemeClr val="bg1"/>
                </a:solidFill>
                <a:latin typeface="Segoe UI Light"/>
                <a:cs typeface="Segoe UI Light"/>
              </a:rPr>
              <a:t> API, HTML &lt;date&gt; element, HTML &lt;</a:t>
            </a:r>
            <a:r>
              <a:rPr lang="en-US" sz="2200" dirty="0" err="1">
                <a:solidFill>
                  <a:schemeClr val="bg1"/>
                </a:solidFill>
                <a:latin typeface="Segoe UI Light"/>
                <a:cs typeface="Segoe UI Light"/>
              </a:rPr>
              <a:t>keygen</a:t>
            </a:r>
            <a:r>
              <a:rPr lang="en-US" sz="2200" dirty="0">
                <a:solidFill>
                  <a:schemeClr val="bg1"/>
                </a:solidFill>
                <a:latin typeface="Segoe UI Light"/>
                <a:cs typeface="Segoe UI Light"/>
              </a:rPr>
              <a:t>&gt; element, HTML &lt;main&gt; element, HTML &lt;output&gt; element, HTML &lt;summary&gt; element, HTML &lt;detail&gt; element, HTML &lt;time&gt; element, Native PDF, </a:t>
            </a:r>
            <a:r>
              <a:rPr lang="en-US" sz="2200" dirty="0" err="1">
                <a:solidFill>
                  <a:schemeClr val="bg1"/>
                </a:solidFill>
                <a:latin typeface="Segoe UI Light"/>
                <a:cs typeface="Segoe UI Light"/>
              </a:rPr>
              <a:t>AppCache</a:t>
            </a:r>
            <a:r>
              <a:rPr lang="en-US" sz="2200" dirty="0">
                <a:solidFill>
                  <a:schemeClr val="bg1"/>
                </a:solidFill>
                <a:latin typeface="Segoe UI Light"/>
                <a:cs typeface="Segoe UI Light"/>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lang="en-US" sz="2200" dirty="0" err="1">
                <a:solidFill>
                  <a:schemeClr val="bg1"/>
                </a:solidFill>
                <a:latin typeface="Segoe UI Light"/>
                <a:cs typeface="Segoe UI Light"/>
              </a:rPr>
              <a:t>ol</a:t>
            </a:r>
            <a:r>
              <a:rPr lang="en-US" sz="2200" dirty="0">
                <a:solidFill>
                  <a:schemeClr val="bg1"/>
                </a:solidFill>
                <a:latin typeface="Segoe UI Light"/>
                <a:cs typeface="Segoe UI Light"/>
              </a:rPr>
              <a:t>&gt; Reverse, Server-Sent Events, Viewport APIs, Quota API, etc.</a:t>
            </a:r>
          </a:p>
        </p:txBody>
      </p:sp>
      <p:sp>
        <p:nvSpPr>
          <p:cNvPr id="5" name="Rectangle 4"/>
          <p:cNvSpPr/>
          <p:nvPr/>
        </p:nvSpPr>
        <p:spPr>
          <a:xfrm>
            <a:off x="0" y="2689412"/>
            <a:ext cx="12192000" cy="1394509"/>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6" name="TextBox 5"/>
          <p:cNvSpPr txBox="1"/>
          <p:nvPr/>
        </p:nvSpPr>
        <p:spPr>
          <a:xfrm>
            <a:off x="1" y="2955793"/>
            <a:ext cx="12028073" cy="960662"/>
          </a:xfrm>
          <a:prstGeom prst="rect">
            <a:avLst/>
          </a:prstGeom>
          <a:noFill/>
        </p:spPr>
        <p:txBody>
          <a:bodyPr wrap="square" lIns="239047" tIns="191237" rIns="239047" bIns="191237" rtlCol="0">
            <a:spAutoFit/>
          </a:bodyPr>
          <a:lstStyle/>
          <a:p>
            <a:pPr algn="ctr" defTabSz="1219126">
              <a:lnSpc>
                <a:spcPct val="70000"/>
              </a:lnSpc>
              <a:spcAft>
                <a:spcPts val="784"/>
              </a:spcAft>
            </a:pPr>
            <a:r>
              <a:rPr lang="en-US" sz="5333" b="1" spc="-196" dirty="0">
                <a:solidFill>
                  <a:schemeClr val="accent1"/>
                </a:solidFill>
                <a:latin typeface="Segoe UI Semibold" panose="020B0702040204020203" pitchFamily="34" charset="0"/>
                <a:cs typeface="Segoe UI Semibold" panose="020B0702040204020203" pitchFamily="34" charset="0"/>
              </a:rPr>
              <a:t>http://dev.modern.ie/platform/status</a:t>
            </a:r>
          </a:p>
        </p:txBody>
      </p:sp>
      <p:sp>
        <p:nvSpPr>
          <p:cNvPr id="3" name="Rectangle 2"/>
          <p:cNvSpPr/>
          <p:nvPr/>
        </p:nvSpPr>
        <p:spPr>
          <a:xfrm>
            <a:off x="7038911" y="6253189"/>
            <a:ext cx="4601709" cy="461665"/>
          </a:xfrm>
          <a:prstGeom prst="rect">
            <a:avLst/>
          </a:prstGeom>
        </p:spPr>
        <p:txBody>
          <a:bodyPr wrap="none">
            <a:spAutoFit/>
          </a:bodyPr>
          <a:lstStyle/>
          <a:p>
            <a:r>
              <a:rPr lang="en-US" sz="2400" dirty="0">
                <a:solidFill>
                  <a:schemeClr val="bg1"/>
                </a:solidFill>
              </a:rPr>
              <a:t>🔗 http://aka.ms/msedgecompat</a:t>
            </a:r>
          </a:p>
        </p:txBody>
      </p:sp>
    </p:spTree>
    <p:extLst>
      <p:ext uri="{BB962C8B-B14F-4D97-AF65-F5344CB8AC3E}">
        <p14:creationId xmlns:p14="http://schemas.microsoft.com/office/powerpoint/2010/main" val="4070238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3" presetClass="emph" presetSubtype="2" fill="hold" grpId="0" nodeType="withEffect">
                                  <p:stCondLst>
                                    <p:cond delay="0"/>
                                  </p:stCondLst>
                                  <p:childTnLst>
                                    <p:animClr clrSpc="rgb" dir="cw">
                                      <p:cBhvr override="childStyle">
                                        <p:cTn id="15" dur="1000" fill="hold"/>
                                        <p:tgtEl>
                                          <p:spTgt spid="4"/>
                                        </p:tgtEl>
                                        <p:attrNameLst>
                                          <p:attrName>style.color</p:attrName>
                                        </p:attrNameLst>
                                      </p:cBhvr>
                                      <p:to>
                                        <a:srgbClr val="BFBFB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with web standards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2100655"/>
              </p:ext>
            </p:extLst>
          </p:nvPr>
        </p:nvGraphicFramePr>
        <p:xfrm>
          <a:off x="560798" y="1876996"/>
          <a:ext cx="11079822" cy="42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0A164282-434E-41D4-9582-783D542A7B68}" type="slidenum">
              <a:rPr lang="en-US" smtClean="0"/>
              <a:t>15</a:t>
            </a:fld>
            <a:endParaRPr lang="en-US"/>
          </a:p>
        </p:txBody>
      </p:sp>
    </p:spTree>
    <p:extLst>
      <p:ext uri="{BB962C8B-B14F-4D97-AF65-F5344CB8AC3E}">
        <p14:creationId xmlns:p14="http://schemas.microsoft.com/office/powerpoint/2010/main" val="2000737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Web Platform Status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818" y="1417843"/>
            <a:ext cx="9819666" cy="5536409"/>
          </a:xfrm>
          <a:prstGeom prst="rect">
            <a:avLst/>
          </a:prstGeom>
        </p:spPr>
      </p:pic>
    </p:spTree>
    <p:extLst>
      <p:ext uri="{BB962C8B-B14F-4D97-AF65-F5344CB8AC3E}">
        <p14:creationId xmlns:p14="http://schemas.microsoft.com/office/powerpoint/2010/main" val="415151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Cross-browser testing</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157"/>
            <a:ext cx="12192000" cy="4524198"/>
          </a:xfrm>
          <a:prstGeom prst="rect">
            <a:avLst/>
          </a:prstGeom>
        </p:spPr>
      </p:pic>
      <p:sp>
        <p:nvSpPr>
          <p:cNvPr id="4" name="Rectangle 3"/>
          <p:cNvSpPr/>
          <p:nvPr/>
        </p:nvSpPr>
        <p:spPr>
          <a:xfrm>
            <a:off x="0" y="5941355"/>
            <a:ext cx="12192000" cy="916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//dev.modern.ie/tools</a:t>
            </a:r>
            <a:endParaRPr lang="en-US" dirty="0"/>
          </a:p>
        </p:txBody>
      </p:sp>
      <p:sp>
        <p:nvSpPr>
          <p:cNvPr id="5" name="TextBox 4"/>
          <p:cNvSpPr txBox="1"/>
          <p:nvPr/>
        </p:nvSpPr>
        <p:spPr>
          <a:xfrm>
            <a:off x="1318661" y="6140919"/>
            <a:ext cx="3089710" cy="646331"/>
          </a:xfrm>
          <a:prstGeom prst="rect">
            <a:avLst/>
          </a:prstGeom>
          <a:noFill/>
        </p:spPr>
        <p:txBody>
          <a:bodyPr wrap="square" rtlCol="0">
            <a:spAutoFit/>
          </a:bodyPr>
          <a:lstStyle/>
          <a:p>
            <a:r>
              <a:rPr lang="en-US" dirty="0" smtClean="0">
                <a:solidFill>
                  <a:srgbClr val="087AD8"/>
                </a:solidFill>
              </a:rPr>
              <a:t>http://dev.modern.ie/tools</a:t>
            </a:r>
            <a:endParaRPr lang="en-US" dirty="0">
              <a:solidFill>
                <a:srgbClr val="087AD8"/>
              </a:solidFill>
            </a:endParaRPr>
          </a:p>
          <a:p>
            <a:endParaRPr lang="en-US" dirty="0"/>
          </a:p>
        </p:txBody>
      </p:sp>
    </p:spTree>
    <p:extLst>
      <p:ext uri="{BB962C8B-B14F-4D97-AF65-F5344CB8AC3E}">
        <p14:creationId xmlns:p14="http://schemas.microsoft.com/office/powerpoint/2010/main" val="418235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5554" y="2941921"/>
            <a:ext cx="542864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Your parsing logic might have errors</a:t>
            </a:r>
          </a:p>
          <a:p>
            <a:pPr marL="285750" indent="-285750">
              <a:buFont typeface="Arial" panose="020B0604020202020204" pitchFamily="34" charset="0"/>
              <a:buChar char="•"/>
            </a:pPr>
            <a:r>
              <a:rPr lang="en-US" sz="2400" dirty="0" smtClean="0">
                <a:solidFill>
                  <a:schemeClr val="bg1"/>
                </a:solidFill>
              </a:rPr>
              <a:t>Even if it’s perfect today…</a:t>
            </a:r>
            <a:br>
              <a:rPr lang="en-US" sz="2400" dirty="0" smtClean="0">
                <a:solidFill>
                  <a:schemeClr val="bg1"/>
                </a:solidFill>
              </a:rPr>
            </a:br>
            <a:r>
              <a:rPr lang="en-US" sz="2400" dirty="0" smtClean="0">
                <a:solidFill>
                  <a:schemeClr val="bg1"/>
                </a:solidFill>
              </a:rPr>
              <a:t>future user agent strings may break your code</a:t>
            </a:r>
            <a:endParaRPr lang="en-US" sz="2400" dirty="0">
              <a:solidFill>
                <a:schemeClr val="bg1"/>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Feature detection</a:t>
            </a:r>
            <a:endParaRPr lang="en-US" dirty="0"/>
          </a:p>
        </p:txBody>
      </p:sp>
      <p:sp>
        <p:nvSpPr>
          <p:cNvPr id="2" name="TextBox 1"/>
          <p:cNvSpPr txBox="1"/>
          <p:nvPr/>
        </p:nvSpPr>
        <p:spPr>
          <a:xfrm>
            <a:off x="267515" y="972152"/>
            <a:ext cx="5428648" cy="5509200"/>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smtClean="0"/>
              <a:t/>
            </a:r>
            <a:br>
              <a:rPr lang="en-US" sz="1600" dirty="0" smtClean="0"/>
            </a:br>
            <a:r>
              <a:rPr lang="en-US" sz="1600" dirty="0" smtClean="0"/>
              <a:t>           </a:t>
            </a:r>
            <a:r>
              <a:rPr lang="en-US" sz="1600" dirty="0" err="1" smtClean="0"/>
              <a:t>document.getElementById</a:t>
            </a:r>
            <a:r>
              <a:rPr lang="en-US" sz="1600" dirty="0"/>
              <a:t>("hidden-message");</a:t>
            </a:r>
          </a:p>
          <a:p>
            <a:endParaRPr lang="en-US" sz="1600" dirty="0"/>
          </a:p>
          <a:p>
            <a:r>
              <a:rPr lang="en-US" sz="1600" dirty="0">
                <a:solidFill>
                  <a:srgbClr val="FF0000"/>
                </a:solidFill>
              </a:rPr>
              <a:t>        function </a:t>
            </a:r>
            <a:r>
              <a:rPr lang="en-US" sz="1600" dirty="0" err="1">
                <a:solidFill>
                  <a:srgbClr val="FF0000"/>
                </a:solidFill>
              </a:rPr>
              <a:t>isValidBrowser</a:t>
            </a:r>
            <a:r>
              <a:rPr lang="en-US" sz="1600" dirty="0">
                <a:solidFill>
                  <a:srgbClr val="FF0000"/>
                </a:solidFill>
              </a:rPr>
              <a:t>() {</a:t>
            </a:r>
          </a:p>
          <a:p>
            <a:r>
              <a:rPr lang="en-US" sz="1600" dirty="0">
                <a:solidFill>
                  <a:srgbClr val="FF0000"/>
                </a:solidFill>
              </a:rPr>
              <a:t>            </a:t>
            </a:r>
            <a:r>
              <a:rPr lang="en-US" sz="1600" dirty="0" err="1">
                <a:solidFill>
                  <a:srgbClr val="FF0000"/>
                </a:solidFill>
              </a:rPr>
              <a:t>var</a:t>
            </a:r>
            <a:r>
              <a:rPr lang="en-US" sz="1600" dirty="0">
                <a:solidFill>
                  <a:srgbClr val="FF0000"/>
                </a:solidFill>
              </a:rPr>
              <a:t> </a:t>
            </a:r>
            <a:r>
              <a:rPr lang="en-US" sz="1600" dirty="0" err="1">
                <a:solidFill>
                  <a:srgbClr val="FF0000"/>
                </a:solidFill>
              </a:rPr>
              <a:t>myNav</a:t>
            </a:r>
            <a:r>
              <a:rPr lang="en-US" sz="1600" dirty="0">
                <a:solidFill>
                  <a:srgbClr val="FF0000"/>
                </a:solidFill>
              </a:rPr>
              <a:t> = </a:t>
            </a:r>
            <a:r>
              <a:rPr lang="en-US" sz="1600" dirty="0" err="1">
                <a:solidFill>
                  <a:srgbClr val="FF0000"/>
                </a:solidFill>
              </a:rPr>
              <a:t>navigator.userAgent.toLowerCase</a:t>
            </a:r>
            <a:r>
              <a:rPr lang="en-US" sz="1600" dirty="0">
                <a:solidFill>
                  <a:srgbClr val="FF0000"/>
                </a:solidFill>
              </a:rPr>
              <a:t>();</a:t>
            </a:r>
          </a:p>
          <a:p>
            <a:r>
              <a:rPr lang="en-US" sz="1600" dirty="0">
                <a:solidFill>
                  <a:srgbClr val="FF0000"/>
                </a:solidFill>
              </a:rPr>
              <a:t>            </a:t>
            </a:r>
            <a:r>
              <a:rPr lang="en-US" sz="1600" dirty="0" err="1">
                <a:solidFill>
                  <a:srgbClr val="FF0000"/>
                </a:solidFill>
              </a:rPr>
              <a:t>var</a:t>
            </a:r>
            <a:r>
              <a:rPr lang="en-US" sz="1600" dirty="0">
                <a:solidFill>
                  <a:srgbClr val="FF0000"/>
                </a:solidFill>
              </a:rPr>
              <a:t> version;</a:t>
            </a:r>
          </a:p>
          <a:p>
            <a:endParaRPr lang="en-US" sz="1600" dirty="0">
              <a:solidFill>
                <a:srgbClr val="FF0000"/>
              </a:solidFill>
            </a:endParaRPr>
          </a:p>
          <a:p>
            <a:r>
              <a:rPr lang="en-US" sz="1600" dirty="0">
                <a:solidFill>
                  <a:srgbClr val="FF0000"/>
                </a:solidFill>
              </a:rPr>
              <a:t>            if (</a:t>
            </a:r>
            <a:r>
              <a:rPr lang="en-US" sz="1600" dirty="0" err="1">
                <a:solidFill>
                  <a:srgbClr val="FF0000"/>
                </a:solidFill>
              </a:rPr>
              <a:t>myNav.indexOf</a:t>
            </a:r>
            <a:r>
              <a:rPr lang="en-US" sz="1600" dirty="0">
                <a:solidFill>
                  <a:srgbClr val="FF0000"/>
                </a:solidFill>
              </a:rPr>
              <a:t>('</a:t>
            </a:r>
            <a:r>
              <a:rPr lang="en-US" sz="1600" dirty="0" err="1">
                <a:solidFill>
                  <a:srgbClr val="FF0000"/>
                </a:solidFill>
              </a:rPr>
              <a:t>msie</a:t>
            </a:r>
            <a:r>
              <a:rPr lang="en-US" sz="1600" dirty="0">
                <a:solidFill>
                  <a:srgbClr val="FF0000"/>
                </a:solidFill>
              </a:rPr>
              <a:t>') != -1) {</a:t>
            </a:r>
          </a:p>
          <a:p>
            <a:r>
              <a:rPr lang="en-US" sz="1600" dirty="0">
                <a:solidFill>
                  <a:srgbClr val="FF0000"/>
                </a:solidFill>
              </a:rPr>
              <a:t>                 version = </a:t>
            </a:r>
            <a:r>
              <a:rPr lang="en-US" sz="1600" dirty="0" err="1">
                <a:solidFill>
                  <a:srgbClr val="FF0000"/>
                </a:solidFill>
              </a:rPr>
              <a:t>parseInt</a:t>
            </a:r>
            <a:r>
              <a:rPr lang="en-US" sz="1600" dirty="0">
                <a:solidFill>
                  <a:srgbClr val="FF0000"/>
                </a:solidFill>
              </a:rPr>
              <a:t>(</a:t>
            </a:r>
            <a:r>
              <a:rPr lang="en-US" sz="1600" dirty="0" err="1">
                <a:solidFill>
                  <a:srgbClr val="FF0000"/>
                </a:solidFill>
              </a:rPr>
              <a:t>myNav.split</a:t>
            </a:r>
            <a:r>
              <a:rPr lang="en-US" sz="1600" dirty="0">
                <a:solidFill>
                  <a:srgbClr val="FF0000"/>
                </a:solidFill>
              </a:rPr>
              <a:t>('</a:t>
            </a:r>
            <a:r>
              <a:rPr lang="en-US" sz="1600" dirty="0" err="1">
                <a:solidFill>
                  <a:srgbClr val="FF0000"/>
                </a:solidFill>
              </a:rPr>
              <a:t>msie</a:t>
            </a:r>
            <a:r>
              <a:rPr lang="en-US" sz="1600" dirty="0">
                <a:solidFill>
                  <a:srgbClr val="FF0000"/>
                </a:solidFill>
              </a:rPr>
              <a:t>')[1])</a:t>
            </a:r>
          </a:p>
          <a:p>
            <a:r>
              <a:rPr lang="en-US" sz="1600" dirty="0">
                <a:solidFill>
                  <a:srgbClr val="FF0000"/>
                </a:solidFill>
              </a:rPr>
              <a:t>                 return version &gt; 8;</a:t>
            </a:r>
          </a:p>
          <a:p>
            <a:r>
              <a:rPr lang="en-US" sz="1600" dirty="0">
                <a:solidFill>
                  <a:srgbClr val="FF0000"/>
                </a:solidFill>
              </a:rPr>
              <a:t>            }</a:t>
            </a:r>
          </a:p>
          <a:p>
            <a:endParaRPr lang="en-US" sz="1600" dirty="0">
              <a:solidFill>
                <a:srgbClr val="FF0000"/>
              </a:solidFill>
            </a:endParaRPr>
          </a:p>
          <a:p>
            <a:r>
              <a:rPr lang="en-US" sz="1600" dirty="0">
                <a:solidFill>
                  <a:srgbClr val="FF0000"/>
                </a:solidFill>
              </a:rPr>
              <a:t>            return true;</a:t>
            </a:r>
          </a:p>
          <a:p>
            <a:r>
              <a:rPr lang="en-US" sz="1600" dirty="0">
                <a:solidFill>
                  <a:srgbClr val="FF0000"/>
                </a:solidFill>
              </a:rPr>
              <a:t>      }</a:t>
            </a:r>
          </a:p>
          <a:p>
            <a:endParaRPr lang="en-US" sz="1600" dirty="0">
              <a:solidFill>
                <a:srgbClr val="FF0000"/>
              </a:solidFill>
            </a:endParaRPr>
          </a:p>
          <a:p>
            <a:r>
              <a:rPr lang="en-US" sz="1600" dirty="0">
                <a:solidFill>
                  <a:srgbClr val="FF0000"/>
                </a:solidFill>
              </a:rPr>
              <a:t>      if (</a:t>
            </a:r>
            <a:r>
              <a:rPr lang="en-US" sz="1600" dirty="0" err="1">
                <a:solidFill>
                  <a:srgbClr val="FF0000"/>
                </a:solidFill>
              </a:rPr>
              <a:t>isValidBrowser</a:t>
            </a:r>
            <a:r>
              <a:rPr lang="en-US" sz="1600" dirty="0">
                <a:solidFill>
                  <a:srgbClr val="FF000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sp>
        <p:nvSpPr>
          <p:cNvPr id="4" name="Right Arrow 3"/>
          <p:cNvSpPr/>
          <p:nvPr/>
        </p:nvSpPr>
        <p:spPr>
          <a:xfrm>
            <a:off x="5769886" y="3466869"/>
            <a:ext cx="691945" cy="519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35554" y="2572589"/>
            <a:ext cx="5428648" cy="2308324"/>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err="1"/>
              <a:t>document.getElementById</a:t>
            </a:r>
            <a:r>
              <a:rPr lang="en-US" sz="1600" dirty="0"/>
              <a:t>("hidden-message");</a:t>
            </a:r>
          </a:p>
          <a:p>
            <a:r>
              <a:rPr lang="en-US" sz="1600" dirty="0"/>
              <a:t>     </a:t>
            </a:r>
            <a:r>
              <a:rPr lang="en-US" sz="1600" dirty="0">
                <a:solidFill>
                  <a:srgbClr val="00B050"/>
                </a:solidFill>
              </a:rPr>
              <a:t>if (</a:t>
            </a:r>
            <a:r>
              <a:rPr lang="en-US" sz="1600" dirty="0" err="1">
                <a:solidFill>
                  <a:srgbClr val="00B050"/>
                </a:solidFill>
              </a:rPr>
              <a:t>Modernizr.cssanimations</a:t>
            </a:r>
            <a:r>
              <a:rPr lang="en-US" sz="1600" dirty="0">
                <a:solidFill>
                  <a:srgbClr val="00B05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pic>
        <p:nvPicPr>
          <p:cNvPr id="6" name="Picture 5">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6480" y="5213042"/>
            <a:ext cx="1997722" cy="1389040"/>
          </a:xfrm>
          <a:prstGeom prst="rect">
            <a:avLst/>
          </a:prstGeom>
        </p:spPr>
      </p:pic>
      <p:sp>
        <p:nvSpPr>
          <p:cNvPr id="7" name="Multiply 6"/>
          <p:cNvSpPr/>
          <p:nvPr/>
        </p:nvSpPr>
        <p:spPr>
          <a:xfrm>
            <a:off x="267515" y="972153"/>
            <a:ext cx="5428648" cy="55092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6535554" y="1605146"/>
            <a:ext cx="5158143" cy="523220"/>
          </a:xfrm>
          <a:prstGeom prst="rect">
            <a:avLst/>
          </a:prstGeom>
          <a:noFill/>
        </p:spPr>
        <p:txBody>
          <a:bodyPr wrap="none" rtlCol="0">
            <a:spAutoFit/>
          </a:bodyPr>
          <a:lstStyle/>
          <a:p>
            <a:r>
              <a:rPr lang="en-US" sz="2800" dirty="0" smtClean="0">
                <a:solidFill>
                  <a:schemeClr val="bg1"/>
                </a:solidFill>
              </a:rPr>
              <a:t>Code for features, not browsers</a:t>
            </a:r>
            <a:endParaRPr lang="en-US" sz="2800" dirty="0">
              <a:solidFill>
                <a:schemeClr val="bg1"/>
              </a:solidFill>
            </a:endParaRPr>
          </a:p>
        </p:txBody>
      </p:sp>
    </p:spTree>
    <p:extLst>
      <p:ext uri="{BB962C8B-B14F-4D97-AF65-F5344CB8AC3E}">
        <p14:creationId xmlns:p14="http://schemas.microsoft.com/office/powerpoint/2010/main" val="103452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70" y="89515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222851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459640"/>
            <a:ext cx="10515600" cy="1325563"/>
          </a:xfrm>
        </p:spPr>
        <p:txBody>
          <a:bodyPr/>
          <a:lstStyle/>
          <a:p>
            <a:r>
              <a:rPr lang="en-US" sz="8000" dirty="0"/>
              <a:t>Building web front ends </a:t>
            </a:r>
            <a:r>
              <a:rPr lang="en-US" sz="8000" dirty="0" smtClean="0"/>
              <a:t/>
            </a:r>
            <a:br>
              <a:rPr lang="en-US" sz="8000" dirty="0" smtClean="0"/>
            </a:br>
            <a:r>
              <a:rPr lang="en-US" sz="6000" dirty="0" smtClean="0"/>
              <a:t>for desktop </a:t>
            </a:r>
            <a:r>
              <a:rPr lang="en-US" sz="6000" dirty="0"/>
              <a:t>and mobile</a:t>
            </a:r>
            <a:r>
              <a:rPr lang="en-US" dirty="0"/>
              <a:t> </a:t>
            </a:r>
            <a:r>
              <a:rPr lang="en-US" sz="6000" dirty="0"/>
              <a:t>using the latest web standards</a:t>
            </a:r>
            <a:endParaRPr lang="en-US"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1368775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9" y="106840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54915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322" y="895154"/>
            <a:ext cx="6917356" cy="5188018"/>
          </a:xfrm>
          <a:prstGeom prst="rect">
            <a:avLst/>
          </a:prstGeom>
        </p:spPr>
      </p:pic>
    </p:spTree>
    <p:extLst>
      <p:ext uri="{BB962C8B-B14F-4D97-AF65-F5344CB8AC3E}">
        <p14:creationId xmlns:p14="http://schemas.microsoft.com/office/powerpoint/2010/main" val="276602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JavaScript frameworks &amp; libraries</a:t>
            </a:r>
            <a:endParaRPr lang="en-US" dirty="0"/>
          </a:p>
        </p:txBody>
      </p:sp>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4205"/>
            <a:ext cx="12192000" cy="3246871"/>
          </a:xfrm>
          <a:prstGeom prst="rect">
            <a:avLst/>
          </a:prstGeom>
        </p:spPr>
      </p:pic>
    </p:spTree>
    <p:extLst>
      <p:ext uri="{BB962C8B-B14F-4D97-AF65-F5344CB8AC3E}">
        <p14:creationId xmlns:p14="http://schemas.microsoft.com/office/powerpoint/2010/main" val="92820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96" y="537035"/>
            <a:ext cx="12053104" cy="5475920"/>
          </a:xfrm>
          <a:prstGeom prst="rect">
            <a:avLst/>
          </a:prstGeom>
        </p:spPr>
      </p:pic>
      <p:sp>
        <p:nvSpPr>
          <p:cNvPr id="7" name="Rectangle 6"/>
          <p:cNvSpPr/>
          <p:nvPr/>
        </p:nvSpPr>
        <p:spPr>
          <a:xfrm>
            <a:off x="4870383" y="1289785"/>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89633" y="5040803"/>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0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CSS prefix best practices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1" y="1104011"/>
            <a:ext cx="12051554" cy="5076874"/>
          </a:xfrm>
          <a:prstGeom prst="rect">
            <a:avLst/>
          </a:prstGeom>
        </p:spPr>
      </p:pic>
      <p:sp>
        <p:nvSpPr>
          <p:cNvPr id="4" name="Rectangle 3"/>
          <p:cNvSpPr/>
          <p:nvPr/>
        </p:nvSpPr>
        <p:spPr>
          <a:xfrm>
            <a:off x="5391244" y="1810645"/>
            <a:ext cx="5882498" cy="967279"/>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280" y="6180885"/>
            <a:ext cx="12054719" cy="677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91244" y="5613722"/>
            <a:ext cx="5882498" cy="659756"/>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22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pSp>
        <p:nvGrpSpPr>
          <p:cNvPr id="9" name="Group 8"/>
          <p:cNvGrpSpPr/>
          <p:nvPr/>
        </p:nvGrpSpPr>
        <p:grpSpPr>
          <a:xfrm>
            <a:off x="469830" y="1264164"/>
            <a:ext cx="5373779" cy="1758655"/>
            <a:chOff x="469830" y="1264164"/>
            <a:chExt cx="5373779" cy="1758655"/>
          </a:xfrm>
        </p:grpSpPr>
        <p:sp>
          <p:nvSpPr>
            <p:cNvPr id="6" name="TextBox 5"/>
            <p:cNvSpPr txBox="1"/>
            <p:nvPr/>
          </p:nvSpPr>
          <p:spPr>
            <a:xfrm>
              <a:off x="469830" y="1945601"/>
              <a:ext cx="5373779" cy="1077218"/>
            </a:xfrm>
            <a:prstGeom prst="rect">
              <a:avLst/>
            </a:prstGeom>
            <a:solidFill>
              <a:schemeClr val="tx2"/>
            </a:solidFill>
          </p:spPr>
          <p:txBody>
            <a:bodyPr wrap="none" rtlCol="0">
              <a:spAutoFit/>
            </a:bodyPr>
            <a:lstStyle/>
            <a:p>
              <a:r>
                <a:rPr lang="en-US" sz="3200" dirty="0" smtClean="0">
                  <a:solidFill>
                    <a:schemeClr val="bg1"/>
                  </a:solidFill>
                </a:rPr>
                <a:t>&lt;div class=“header”&gt;&lt;/div&gt;</a:t>
              </a:r>
            </a:p>
            <a:p>
              <a:r>
                <a:rPr lang="en-US" sz="3200" dirty="0" smtClean="0">
                  <a:solidFill>
                    <a:schemeClr val="bg1"/>
                  </a:solidFill>
                </a:rPr>
                <a:t>&lt;div class=“</a:t>
              </a:r>
              <a:r>
                <a:rPr lang="en-US" sz="3200" dirty="0" err="1" smtClean="0">
                  <a:solidFill>
                    <a:schemeClr val="bg1"/>
                  </a:solidFill>
                </a:rPr>
                <a:t>nav</a:t>
              </a:r>
              <a:r>
                <a:rPr lang="en-US" sz="3200" dirty="0" smtClean="0">
                  <a:solidFill>
                    <a:schemeClr val="bg1"/>
                  </a:solidFill>
                </a:rPr>
                <a:t>”&gt;&lt;/div&gt;</a:t>
              </a:r>
              <a:endParaRPr lang="en-US" sz="3200" dirty="0">
                <a:solidFill>
                  <a:schemeClr val="bg1"/>
                </a:solidFill>
              </a:endParaRPr>
            </a:p>
          </p:txBody>
        </p:sp>
        <p:sp>
          <p:nvSpPr>
            <p:cNvPr id="7" name="TextBox 6"/>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From this:</a:t>
              </a:r>
              <a:endParaRPr lang="en-US" sz="4000" dirty="0">
                <a:solidFill>
                  <a:schemeClr val="tx1">
                    <a:lumMod val="60000"/>
                    <a:lumOff val="40000"/>
                  </a:schemeClr>
                </a:solidFill>
              </a:endParaRPr>
            </a:p>
          </p:txBody>
        </p:sp>
      </p:grpSp>
      <p:grpSp>
        <p:nvGrpSpPr>
          <p:cNvPr id="13" name="Group 12"/>
          <p:cNvGrpSpPr/>
          <p:nvPr/>
        </p:nvGrpSpPr>
        <p:grpSpPr>
          <a:xfrm>
            <a:off x="6051297" y="3508901"/>
            <a:ext cx="5368406" cy="1758655"/>
            <a:chOff x="469830" y="1264164"/>
            <a:chExt cx="5368406" cy="1758655"/>
          </a:xfrm>
        </p:grpSpPr>
        <p:sp>
          <p:nvSpPr>
            <p:cNvPr id="14" name="TextBox 13"/>
            <p:cNvSpPr txBox="1"/>
            <p:nvPr/>
          </p:nvSpPr>
          <p:spPr>
            <a:xfrm>
              <a:off x="469830" y="1945601"/>
              <a:ext cx="5368406" cy="1077218"/>
            </a:xfrm>
            <a:prstGeom prst="rect">
              <a:avLst/>
            </a:prstGeom>
            <a:solidFill>
              <a:schemeClr val="tx2"/>
            </a:solidFill>
          </p:spPr>
          <p:txBody>
            <a:bodyPr wrap="square" rtlCol="0">
              <a:spAutoFit/>
            </a:bodyPr>
            <a:lstStyle/>
            <a:p>
              <a:r>
                <a:rPr lang="en-US" sz="3200" dirty="0" smtClean="0">
                  <a:solidFill>
                    <a:schemeClr val="bg1"/>
                  </a:solidFill>
                </a:rPr>
                <a:t>&lt;header&gt;&lt;/header&gt;</a:t>
              </a:r>
            </a:p>
            <a:p>
              <a:r>
                <a:rPr lang="en-US" sz="3200" dirty="0" smtClean="0">
                  <a:solidFill>
                    <a:schemeClr val="bg1"/>
                  </a:solidFill>
                </a:rPr>
                <a:t>&lt;</a:t>
              </a:r>
              <a:r>
                <a:rPr lang="en-US" sz="3200" dirty="0" err="1" smtClean="0">
                  <a:solidFill>
                    <a:schemeClr val="bg1"/>
                  </a:solidFill>
                </a:rPr>
                <a:t>nav</a:t>
              </a:r>
              <a:r>
                <a:rPr lang="en-US" sz="3200" dirty="0" smtClean="0">
                  <a:solidFill>
                    <a:schemeClr val="bg1"/>
                  </a:solidFill>
                </a:rPr>
                <a:t>&gt;&lt;/</a:t>
              </a:r>
              <a:r>
                <a:rPr lang="en-US" sz="3200" dirty="0" err="1" smtClean="0">
                  <a:solidFill>
                    <a:schemeClr val="bg1"/>
                  </a:solidFill>
                </a:rPr>
                <a:t>nav</a:t>
              </a:r>
              <a:r>
                <a:rPr lang="en-US" sz="3200" dirty="0" smtClean="0">
                  <a:solidFill>
                    <a:schemeClr val="bg1"/>
                  </a:solidFill>
                </a:rPr>
                <a:t>&gt;</a:t>
              </a:r>
              <a:endParaRPr lang="en-US" sz="3200" dirty="0">
                <a:solidFill>
                  <a:schemeClr val="bg1"/>
                </a:solidFill>
              </a:endParaRPr>
            </a:p>
          </p:txBody>
        </p:sp>
        <p:sp>
          <p:nvSpPr>
            <p:cNvPr id="15" name="TextBox 14"/>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To this:</a:t>
              </a:r>
              <a:endParaRPr lang="en-US" sz="4000" dirty="0">
                <a:solidFill>
                  <a:schemeClr val="tx1">
                    <a:lumMod val="60000"/>
                    <a:lumOff val="40000"/>
                  </a:schemeClr>
                </a:solidFill>
              </a:endParaRPr>
            </a:p>
          </p:txBody>
        </p:sp>
      </p:grpSp>
    </p:spTree>
    <p:extLst>
      <p:ext uri="{BB962C8B-B14F-4D97-AF65-F5344CB8AC3E}">
        <p14:creationId xmlns:p14="http://schemas.microsoft.com/office/powerpoint/2010/main" val="105189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aphicFrame>
        <p:nvGraphicFramePr>
          <p:cNvPr id="4" name="Diagram 3"/>
          <p:cNvGraphicFramePr/>
          <p:nvPr>
            <p:extLst>
              <p:ext uri="{D42A27DB-BD31-4B8C-83A1-F6EECF244321}">
                <p14:modId xmlns:p14="http://schemas.microsoft.com/office/powerpoint/2010/main" val="3748250630"/>
              </p:ext>
            </p:extLst>
          </p:nvPr>
        </p:nvGraphicFramePr>
        <p:xfrm>
          <a:off x="267516" y="851420"/>
          <a:ext cx="11677742" cy="554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3736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HTML5 in ASP.NET Templates</a:t>
            </a:r>
            <a:endParaRPr lang="en-US" dirty="0"/>
          </a:p>
        </p:txBody>
      </p:sp>
    </p:spTree>
    <p:extLst>
      <p:ext uri="{BB962C8B-B14F-4D97-AF65-F5344CB8AC3E}">
        <p14:creationId xmlns:p14="http://schemas.microsoft.com/office/powerpoint/2010/main" val="328185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JavaScript Library Overview</a:t>
            </a:r>
            <a:endParaRPr lang="en-US" dirty="0"/>
          </a:p>
        </p:txBody>
      </p:sp>
    </p:spTree>
    <p:extLst>
      <p:ext uri="{BB962C8B-B14F-4D97-AF65-F5344CB8AC3E}">
        <p14:creationId xmlns:p14="http://schemas.microsoft.com/office/powerpoint/2010/main" val="24903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4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516267" y="245533"/>
            <a:ext cx="11152188" cy="747713"/>
          </a:xfrm>
        </p:spPr>
        <p:txBody>
          <a:bodyPr>
            <a:normAutofit fontScale="90000"/>
          </a:bodyPr>
          <a:lstStyle/>
          <a:p>
            <a:r>
              <a:rPr lang="en-US" dirty="0" smtClean="0">
                <a:solidFill>
                  <a:schemeClr val="bg1"/>
                </a:solidFill>
              </a:rPr>
              <a:t>Who Uses </a:t>
            </a:r>
            <a:r>
              <a:rPr lang="en-US" dirty="0" err="1" smtClean="0">
                <a:solidFill>
                  <a:schemeClr val="bg1"/>
                </a:solidFill>
              </a:rPr>
              <a:t>jQuery</a:t>
            </a:r>
            <a:r>
              <a:rPr lang="en-US" dirty="0" smtClean="0">
                <a:solidFill>
                  <a:schemeClr val="bg1"/>
                </a:solidFill>
              </a:rPr>
              <a:t>?</a:t>
            </a:r>
            <a:endParaRPr lang="en-US" dirty="0">
              <a:solidFill>
                <a:schemeClr val="bg1"/>
              </a:solidFill>
            </a:endParaRPr>
          </a:p>
        </p:txBody>
      </p:sp>
      <p:sp>
        <p:nvSpPr>
          <p:cNvPr id="4" name="TextBox 3"/>
          <p:cNvSpPr txBox="1"/>
          <p:nvPr/>
        </p:nvSpPr>
        <p:spPr>
          <a:xfrm>
            <a:off x="516267" y="5973661"/>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8"/>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13" name="Chart 12"/>
          <p:cNvGraphicFramePr/>
          <p:nvPr>
            <p:extLst>
              <p:ext uri="{D42A27DB-BD31-4B8C-83A1-F6EECF244321}">
                <p14:modId xmlns:p14="http://schemas.microsoft.com/office/powerpoint/2010/main" val="2949246452"/>
              </p:ext>
            </p:extLst>
          </p:nvPr>
        </p:nvGraphicFramePr>
        <p:xfrm>
          <a:off x="4741334" y="1109132"/>
          <a:ext cx="8128000" cy="5418667"/>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p:cNvSpPr txBox="1"/>
          <p:nvPr/>
        </p:nvSpPr>
        <p:spPr>
          <a:xfrm>
            <a:off x="516267" y="2028437"/>
            <a:ext cx="5336525" cy="1446550"/>
          </a:xfrm>
          <a:prstGeom prst="rect">
            <a:avLst/>
          </a:prstGeom>
          <a:noFill/>
        </p:spPr>
        <p:txBody>
          <a:bodyPr wrap="none" rtlCol="0">
            <a:spAutoFit/>
          </a:bodyPr>
          <a:lstStyle/>
          <a:p>
            <a:r>
              <a:rPr lang="en-US" sz="4400" dirty="0" smtClean="0">
                <a:solidFill>
                  <a:schemeClr val="bg1"/>
                </a:solidFill>
              </a:rPr>
              <a:t>Over 54 million sites</a:t>
            </a:r>
          </a:p>
          <a:p>
            <a:r>
              <a:rPr lang="en-US" sz="4400" dirty="0" smtClean="0">
                <a:solidFill>
                  <a:schemeClr val="bg1"/>
                </a:solidFill>
              </a:rPr>
              <a:t>72% of the top 10k</a:t>
            </a:r>
            <a:endParaRPr lang="en-US" sz="4400" dirty="0">
              <a:solidFill>
                <a:schemeClr val="bg1"/>
              </a:solidFill>
            </a:endParaRPr>
          </a:p>
        </p:txBody>
      </p:sp>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2491" y="3840781"/>
            <a:ext cx="3133538" cy="1767086"/>
          </a:xfrm>
          <a:prstGeom prst="rect">
            <a:avLst/>
          </a:prstGeom>
        </p:spPr>
      </p:pic>
    </p:spTree>
    <p:extLst>
      <p:ext uri="{BB962C8B-B14F-4D97-AF65-F5344CB8AC3E}">
        <p14:creationId xmlns:p14="http://schemas.microsoft.com/office/powerpoint/2010/main" val="345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779240385"/>
              </p:ext>
            </p:extLst>
          </p:nvPr>
        </p:nvGraphicFramePr>
        <p:xfrm>
          <a:off x="421864" y="1451247"/>
          <a:ext cx="11483183" cy="4804969"/>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tc>
                <a:tc>
                  <a:txBody>
                    <a:bodyPr/>
                    <a:lstStyle/>
                    <a:p>
                      <a:r>
                        <a:rPr lang="en-US" sz="2000" dirty="0" smtClean="0">
                          <a:solidFill>
                            <a:srgbClr val="000000"/>
                          </a:solidFill>
                        </a:rPr>
                        <a:t>9:00</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extLst>
                  <a:ext uri="{0D108BD9-81ED-4DB2-BD59-A6C34878D82A}">
                    <a16:rowId xmlns:a16="http://schemas.microsoft.com/office/drawing/2014/main" val="10002"/>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4"/>
                  </a:ext>
                </a:extLst>
              </a:tr>
              <a:tr h="421237">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1:15</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2:15</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8"/>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extLst>
                  <a:ext uri="{0D108BD9-81ED-4DB2-BD59-A6C34878D82A}">
                    <a16:rowId xmlns:a16="http://schemas.microsoft.com/office/drawing/2014/main" val="10010"/>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17921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30988" y="4250266"/>
            <a:ext cx="9042400" cy="5215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541867" y="253470"/>
            <a:ext cx="11152188" cy="747713"/>
          </a:xfrm>
        </p:spPr>
        <p:txBody>
          <a:bodyPr>
            <a:normAutofit fontScale="90000"/>
          </a:bodyPr>
          <a:lstStyle/>
          <a:p>
            <a:r>
              <a:rPr lang="en-US" dirty="0" err="1"/>
              <a:t>jQuery</a:t>
            </a:r>
            <a:r>
              <a:rPr lang="en-US" dirty="0"/>
              <a:t> – why so popular?</a:t>
            </a:r>
          </a:p>
        </p:txBody>
      </p:sp>
      <p:graphicFrame>
        <p:nvGraphicFramePr>
          <p:cNvPr id="6" name="Diagram 5"/>
          <p:cNvGraphicFramePr/>
          <p:nvPr>
            <p:extLst>
              <p:ext uri="{D42A27DB-BD31-4B8C-83A1-F6EECF244321}">
                <p14:modId xmlns:p14="http://schemas.microsoft.com/office/powerpoint/2010/main" val="1179721097"/>
              </p:ext>
            </p:extLst>
          </p:nvPr>
        </p:nvGraphicFramePr>
        <p:xfrm>
          <a:off x="135467" y="1576916"/>
          <a:ext cx="12056533" cy="36941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7210425" y="5638800"/>
            <a:ext cx="4981575" cy="1219200"/>
          </a:xfrm>
          <a:prstGeom prst="rect">
            <a:avLst/>
          </a:prstGeom>
        </p:spPr>
      </p:pic>
    </p:spTree>
    <p:extLst>
      <p:ext uri="{BB962C8B-B14F-4D97-AF65-F5344CB8AC3E}">
        <p14:creationId xmlns:p14="http://schemas.microsoft.com/office/powerpoint/2010/main" val="87575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415925"/>
            <a:ext cx="11080750" cy="1325563"/>
          </a:xfrm>
        </p:spPr>
        <p:txBody>
          <a:bodyPr/>
          <a:lstStyle/>
          <a:p>
            <a:r>
              <a:rPr lang="en-US" dirty="0" err="1"/>
              <a:t>jQuery</a:t>
            </a:r>
            <a:r>
              <a:rPr lang="en-US" dirty="0"/>
              <a:t> Community</a:t>
            </a:r>
          </a:p>
        </p:txBody>
      </p:sp>
      <p:sp>
        <p:nvSpPr>
          <p:cNvPr id="3" name="Text Placeholder 4"/>
          <p:cNvSpPr txBox="1">
            <a:spLocks/>
          </p:cNvSpPr>
          <p:nvPr/>
        </p:nvSpPr>
        <p:spPr>
          <a:xfrm>
            <a:off x="52070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sz="3600" b="1" dirty="0">
                <a:solidFill>
                  <a:schemeClr val="accent2">
                    <a:alpha val="99000"/>
                  </a:schemeClr>
                </a:solidFill>
                <a:latin typeface="Segoe UI Light" pitchFamily="34" charset="0"/>
              </a:rPr>
              <a:t>jquery.com</a:t>
            </a:r>
          </a:p>
          <a:p>
            <a:pPr marL="0" indent="0" algn="r">
              <a:spcBef>
                <a:spcPts val="1800"/>
              </a:spcBef>
              <a:buNone/>
            </a:pPr>
            <a:r>
              <a:rPr lang="en-US" sz="3600" b="1" dirty="0">
                <a:solidFill>
                  <a:schemeClr val="accent2">
                    <a:alpha val="99000"/>
                  </a:schemeClr>
                </a:solidFill>
                <a:latin typeface="Segoe UI Light" pitchFamily="34" charset="0"/>
              </a:rPr>
              <a:t>api.jquery.com</a:t>
            </a:r>
          </a:p>
          <a:p>
            <a:pPr marL="0" indent="0" algn="r">
              <a:spcBef>
                <a:spcPts val="1800"/>
              </a:spcBef>
              <a:buNone/>
            </a:pPr>
            <a:r>
              <a:rPr lang="en-US" sz="3600" b="1" dirty="0">
                <a:solidFill>
                  <a:schemeClr val="accent2">
                    <a:alpha val="99000"/>
                  </a:schemeClr>
                </a:solidFill>
                <a:latin typeface="Segoe UI Light" pitchFamily="34" charset="0"/>
              </a:rPr>
              <a:t>forum.jquery.com</a:t>
            </a:r>
          </a:p>
          <a:p>
            <a:pPr marL="0" indent="0" algn="r">
              <a:spcBef>
                <a:spcPts val="1800"/>
              </a:spcBef>
              <a:buNone/>
            </a:pPr>
            <a:r>
              <a:rPr lang="en-US" sz="3600" b="1" dirty="0">
                <a:solidFill>
                  <a:schemeClr val="accent2">
                    <a:alpha val="99000"/>
                  </a:schemeClr>
                </a:solidFill>
                <a:latin typeface="Segoe UI Light" pitchFamily="34" charset="0"/>
              </a:rPr>
              <a:t>meetups.jquery.com</a:t>
            </a:r>
          </a:p>
          <a:p>
            <a:pPr marL="0" indent="0" algn="r">
              <a:spcBef>
                <a:spcPts val="1800"/>
              </a:spcBef>
              <a:buNone/>
            </a:pPr>
            <a:r>
              <a:rPr lang="en-US" sz="3600" b="1" dirty="0">
                <a:solidFill>
                  <a:schemeClr val="accent2">
                    <a:alpha val="99000"/>
                  </a:schemeClr>
                </a:solidFill>
                <a:latin typeface="Segoe UI Light" pitchFamily="34" charset="0"/>
              </a:rPr>
              <a:t>plugins.jquery.com</a:t>
            </a:r>
          </a:p>
          <a:p>
            <a:pPr marL="0" indent="0" algn="r">
              <a:spcBef>
                <a:spcPts val="1800"/>
              </a:spcBef>
              <a:buNone/>
            </a:pPr>
            <a:r>
              <a:rPr lang="en-US" sz="3600" b="1"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995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3600" dirty="0">
                <a:solidFill>
                  <a:schemeClr val="tx1">
                    <a:lumMod val="60000"/>
                    <a:lumOff val="40000"/>
                    <a:alpha val="99000"/>
                  </a:schemeClr>
                </a:solidFill>
                <a:latin typeface="Segoe UI Light" pitchFamily="34" charset="0"/>
              </a:rPr>
              <a:t>Downloading</a:t>
            </a:r>
          </a:p>
          <a:p>
            <a:pPr marL="0" indent="0">
              <a:spcBef>
                <a:spcPts val="1800"/>
              </a:spcBef>
              <a:buNone/>
            </a:pPr>
            <a:r>
              <a:rPr lang="en-US" sz="3600" dirty="0">
                <a:solidFill>
                  <a:schemeClr val="tx1">
                    <a:lumMod val="60000"/>
                    <a:lumOff val="40000"/>
                    <a:alpha val="99000"/>
                  </a:schemeClr>
                </a:solidFill>
                <a:latin typeface="Segoe UI Light" pitchFamily="34" charset="0"/>
              </a:rPr>
              <a:t>Documentation</a:t>
            </a:r>
          </a:p>
          <a:p>
            <a:pPr marL="0" indent="0">
              <a:spcBef>
                <a:spcPts val="1800"/>
              </a:spcBef>
              <a:buNone/>
            </a:pPr>
            <a:r>
              <a:rPr lang="en-US" sz="3600" dirty="0">
                <a:solidFill>
                  <a:schemeClr val="tx1">
                    <a:lumMod val="60000"/>
                    <a:lumOff val="40000"/>
                    <a:alpha val="99000"/>
                  </a:schemeClr>
                </a:solidFill>
                <a:latin typeface="Segoe UI Light" pitchFamily="34" charset="0"/>
              </a:rPr>
              <a:t>Community</a:t>
            </a:r>
          </a:p>
          <a:p>
            <a:pPr marL="0" indent="0">
              <a:spcBef>
                <a:spcPts val="1800"/>
              </a:spcBef>
              <a:buNone/>
            </a:pPr>
            <a:r>
              <a:rPr lang="en-US" sz="3600" dirty="0">
                <a:solidFill>
                  <a:schemeClr val="tx1">
                    <a:lumMod val="60000"/>
                    <a:lumOff val="40000"/>
                    <a:alpha val="99000"/>
                  </a:schemeClr>
                </a:solidFill>
                <a:latin typeface="Segoe UI Light" pitchFamily="34" charset="0"/>
              </a:rPr>
              <a:t>Local Community</a:t>
            </a:r>
          </a:p>
          <a:p>
            <a:pPr marL="0" indent="0">
              <a:spcBef>
                <a:spcPts val="1800"/>
              </a:spcBef>
              <a:buNone/>
            </a:pPr>
            <a:r>
              <a:rPr lang="en-US" sz="3600" dirty="0">
                <a:solidFill>
                  <a:schemeClr val="tx1">
                    <a:lumMod val="60000"/>
                    <a:lumOff val="40000"/>
                    <a:alpha val="99000"/>
                  </a:schemeClr>
                </a:solidFill>
                <a:latin typeface="Segoe UI Light" pitchFamily="34" charset="0"/>
              </a:rPr>
              <a:t>Extending</a:t>
            </a:r>
          </a:p>
          <a:p>
            <a:pPr marL="0" indent="0">
              <a:spcBef>
                <a:spcPts val="1800"/>
              </a:spcBef>
              <a:buNone/>
            </a:pPr>
            <a:r>
              <a:rPr lang="en-US" sz="3600" dirty="0">
                <a:solidFill>
                  <a:schemeClr val="tx1">
                    <a:lumMod val="60000"/>
                    <a:lumOff val="40000"/>
                    <a:alpha val="99000"/>
                  </a:schemeClr>
                </a:solidFill>
                <a:latin typeface="Segoe UI Light" pitchFamily="34" charset="0"/>
              </a:rPr>
              <a:t>UI Widgets and Effects</a:t>
            </a:r>
          </a:p>
        </p:txBody>
      </p:sp>
    </p:spTree>
    <p:extLst>
      <p:ext uri="{BB962C8B-B14F-4D97-AF65-F5344CB8AC3E}">
        <p14:creationId xmlns:p14="http://schemas.microsoft.com/office/powerpoint/2010/main" val="3134135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342" y="170543"/>
            <a:ext cx="11152188" cy="747713"/>
          </a:xfrm>
        </p:spPr>
        <p:txBody>
          <a:bodyPr>
            <a:normAutofit fontScale="90000"/>
          </a:bodyPr>
          <a:lstStyle/>
          <a:p>
            <a:r>
              <a:rPr lang="en-US" dirty="0" err="1"/>
              <a:t>jQuery</a:t>
            </a:r>
            <a:r>
              <a:rPr lang="en-US" dirty="0"/>
              <a:t> Fundamentals</a:t>
            </a:r>
          </a:p>
        </p:txBody>
      </p:sp>
      <p:graphicFrame>
        <p:nvGraphicFramePr>
          <p:cNvPr id="3" name="Diagram 2"/>
          <p:cNvGraphicFramePr/>
          <p:nvPr>
            <p:extLst>
              <p:ext uri="{D42A27DB-BD31-4B8C-83A1-F6EECF244321}">
                <p14:modId xmlns:p14="http://schemas.microsoft.com/office/powerpoint/2010/main" val="1222186697"/>
              </p:ext>
            </p:extLst>
          </p:nvPr>
        </p:nvGraphicFramePr>
        <p:xfrm>
          <a:off x="348342" y="1079054"/>
          <a:ext cx="11149013" cy="2562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
        <p:nvSpPr>
          <p:cNvPr id="9" name="Rectangle 8"/>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a:p>
            <a:endParaRPr lang="en-US" sz="2000" dirty="0">
              <a:solidFill>
                <a:schemeClr val="bg1">
                  <a:alpha val="99000"/>
                </a:schemeClr>
              </a:solidFill>
              <a:latin typeface="Consolas" pitchFamily="49" charset="0"/>
              <a:cs typeface="Consolas" pitchFamily="49" charset="0"/>
            </a:endParaRPr>
          </a:p>
        </p:txBody>
      </p:sp>
      <p:sp>
        <p:nvSpPr>
          <p:cNvPr id="10" name="Rectangle 9"/>
          <p:cNvSpPr/>
          <p:nvPr/>
        </p:nvSpPr>
        <p:spPr bwMode="auto">
          <a:xfrm>
            <a:off x="4058382" y="3641281"/>
            <a:ext cx="8019708" cy="308894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p:txBody>
      </p:sp>
      <p:sp>
        <p:nvSpPr>
          <p:cNvPr id="11" name="Rectangle 10"/>
          <p:cNvSpPr/>
          <p:nvPr/>
        </p:nvSpPr>
        <p:spPr bwMode="auto">
          <a:xfrm>
            <a:off x="3599543" y="3018972"/>
            <a:ext cx="8592457" cy="3839028"/>
          </a:xfrm>
          <a:prstGeom prst="rect">
            <a:avLst/>
          </a:prstGeom>
          <a:solidFill>
            <a:schemeClr val="tx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400" dirty="0">
                <a:solidFill>
                  <a:schemeClr val="bg1">
                    <a:alpha val="99000"/>
                  </a:schemeClr>
                </a:solidFill>
                <a:latin typeface="Consolas" pitchFamily="49" charset="0"/>
                <a:cs typeface="Consolas" pitchFamily="49" charset="0"/>
              </a:rPr>
              <a:t>&lt;script&gt;</a:t>
            </a:r>
          </a:p>
          <a:p>
            <a:r>
              <a:rPr lang="en-US" sz="2400" dirty="0">
                <a:solidFill>
                  <a:schemeClr val="bg1">
                    <a:alpha val="99000"/>
                  </a:schemeClr>
                </a:solidFill>
                <a:latin typeface="Consolas" pitchFamily="49" charset="0"/>
                <a:cs typeface="Consolas" pitchFamily="49" charset="0"/>
              </a:rPr>
              <a:t>$(function() {</a:t>
            </a:r>
          </a:p>
          <a:p>
            <a:r>
              <a:rPr lang="en-US" sz="2400" dirty="0">
                <a:solidFill>
                  <a:schemeClr val="bg1">
                    <a:alpha val="99000"/>
                  </a:schemeClr>
                </a:solidFill>
                <a:latin typeface="Consolas" pitchFamily="49" charset="0"/>
                <a:cs typeface="Consolas" pitchFamily="49" charset="0"/>
              </a:rPr>
              <a:t>    $('.submit').click( function(){</a:t>
            </a:r>
          </a:p>
          <a:p>
            <a:r>
              <a:rPr lang="en-US" sz="2400" dirty="0">
                <a:solidFill>
                  <a:schemeClr val="bg1">
                    <a:alpha val="99000"/>
                  </a:schemeClr>
                </a:solidFill>
                <a:latin typeface="Consolas" pitchFamily="49" charset="0"/>
                <a:cs typeface="Consolas" pitchFamily="49" charset="0"/>
              </a:rPr>
              <a:t>        $('.submit').</a:t>
            </a:r>
            <a:r>
              <a:rPr lang="en-US" sz="2400" dirty="0" err="1">
                <a:solidFill>
                  <a:schemeClr val="bg1">
                    <a:alpha val="99000"/>
                  </a:schemeClr>
                </a:solidFill>
                <a:latin typeface="Consolas" pitchFamily="49" charset="0"/>
                <a:cs typeface="Consolas" pitchFamily="49" charset="0"/>
              </a:rPr>
              <a:t>css</a:t>
            </a:r>
            <a:r>
              <a:rPr lang="en-US" sz="2400" dirty="0">
                <a:solidFill>
                  <a:schemeClr val="bg1">
                    <a:alpha val="99000"/>
                  </a:schemeClr>
                </a:solidFill>
                <a:latin typeface="Consolas" pitchFamily="49" charset="0"/>
                <a:cs typeface="Consolas" pitchFamily="49" charset="0"/>
              </a:rPr>
              <a:t>('color', '#ff0000');</a:t>
            </a:r>
          </a:p>
          <a:p>
            <a:r>
              <a:rPr lang="en-US" sz="2400" dirty="0">
                <a:solidFill>
                  <a:schemeClr val="bg1">
                    <a:alpha val="99000"/>
                  </a:schemeClr>
                </a:solidFill>
                <a:latin typeface="Consolas" pitchFamily="49" charset="0"/>
                <a:cs typeface="Consolas" pitchFamily="49" charset="0"/>
              </a:rPr>
              <a:t>        $('#container')</a:t>
            </a:r>
          </a:p>
          <a:p>
            <a:r>
              <a:rPr lang="en-US" sz="2400" dirty="0">
                <a:solidFill>
                  <a:schemeClr val="bg1">
                    <a:alpha val="99000"/>
                  </a:schemeClr>
                </a:solidFill>
                <a:latin typeface="Consolas" pitchFamily="49" charset="0"/>
                <a:cs typeface="Consolas" pitchFamily="49" charset="0"/>
              </a:rPr>
              <a:t>            .append($('&lt;span&gt;Clicked!&lt;/span&gt;')</a:t>
            </a:r>
          </a:p>
          <a:p>
            <a:r>
              <a:rPr lang="en-US" sz="2400" dirty="0">
                <a:solidFill>
                  <a:schemeClr val="bg1">
                    <a:alpha val="99000"/>
                  </a:schemeClr>
                </a:solidFill>
                <a:latin typeface="Consolas" pitchFamily="49" charset="0"/>
                <a:cs typeface="Consolas" pitchFamily="49" charset="0"/>
              </a:rPr>
              <a:t>            .click(function(){ alert('foo');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311641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jQuery</a:t>
            </a:r>
            <a:endParaRPr lang="en-US" dirty="0"/>
          </a:p>
        </p:txBody>
      </p:sp>
    </p:spTree>
    <p:extLst>
      <p:ext uri="{BB962C8B-B14F-4D97-AF65-F5344CB8AC3E}">
        <p14:creationId xmlns:p14="http://schemas.microsoft.com/office/powerpoint/2010/main" val="396427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3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8602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5440101"/>
            <a:ext cx="12217295" cy="1417899"/>
          </a:xfrm>
          <a:prstGeom prst="rect">
            <a:avLst/>
          </a:prstGeom>
          <a:solidFill>
            <a:srgbClr val="684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95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it?</a:t>
            </a:r>
            <a:endParaRPr lang="en-US" dirty="0"/>
          </a:p>
        </p:txBody>
      </p:sp>
      <p:sp>
        <p:nvSpPr>
          <p:cNvPr id="7" name="Content Placeholder 6"/>
          <p:cNvSpPr>
            <a:spLocks noGrp="1"/>
          </p:cNvSpPr>
          <p:nvPr>
            <p:ph sz="quarter" idx="4294967295"/>
          </p:nvPr>
        </p:nvSpPr>
        <p:spPr/>
        <p:txBody>
          <a:bodyPr>
            <a:normAutofit/>
          </a:bodyPr>
          <a:lstStyle/>
          <a:p>
            <a:pPr lvl="0" fontAlgn="ctr"/>
            <a:r>
              <a:rPr lang="en-US" dirty="0" smtClean="0"/>
              <a:t>CSS </a:t>
            </a:r>
            <a:r>
              <a:rPr lang="en-US" dirty="0"/>
              <a:t>is </a:t>
            </a:r>
            <a:r>
              <a:rPr lang="en-US" dirty="0" smtClean="0"/>
              <a:t>can be tricky</a:t>
            </a:r>
            <a:endParaRPr lang="en-US" dirty="0"/>
          </a:p>
          <a:p>
            <a:pPr lvl="0" fontAlgn="ctr"/>
            <a:r>
              <a:rPr lang="en-US" dirty="0"/>
              <a:t>Cross </a:t>
            </a:r>
            <a:r>
              <a:rPr lang="en-US" dirty="0" smtClean="0"/>
              <a:t>browser support can be a challenge</a:t>
            </a:r>
            <a:endParaRPr lang="en-US" dirty="0"/>
          </a:p>
          <a:p>
            <a:pPr lvl="0" fontAlgn="ctr"/>
            <a:r>
              <a:rPr lang="en-US" dirty="0" smtClean="0"/>
              <a:t>Solves basic </a:t>
            </a:r>
            <a:r>
              <a:rPr lang="en-US" dirty="0"/>
              <a:t>tasks </a:t>
            </a:r>
            <a:r>
              <a:rPr lang="en-US" dirty="0" smtClean="0"/>
              <a:t>(e.g. page layout without tables)</a:t>
            </a:r>
            <a:endParaRPr lang="en-US" dirty="0"/>
          </a:p>
          <a:p>
            <a:pPr lvl="0" fontAlgn="ctr"/>
            <a:r>
              <a:rPr lang="en-US" dirty="0" smtClean="0"/>
              <a:t>Bootstrap </a:t>
            </a:r>
            <a:r>
              <a:rPr lang="en-US" dirty="0"/>
              <a:t>makes it easier</a:t>
            </a:r>
          </a:p>
        </p:txBody>
      </p:sp>
    </p:spTree>
    <p:extLst>
      <p:ext uri="{BB962C8B-B14F-4D97-AF65-F5344CB8AC3E}">
        <p14:creationId xmlns:p14="http://schemas.microsoft.com/office/powerpoint/2010/main" val="668633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Bootstrap Features</a:t>
            </a:r>
            <a:endParaRPr lang="en-US" dirty="0"/>
          </a:p>
        </p:txBody>
      </p:sp>
      <p:sp>
        <p:nvSpPr>
          <p:cNvPr id="7" name="Content Placeholder 6"/>
          <p:cNvSpPr>
            <a:spLocks noGrp="1"/>
          </p:cNvSpPr>
          <p:nvPr>
            <p:ph sz="quarter" idx="4294967295"/>
          </p:nvPr>
        </p:nvSpPr>
        <p:spPr/>
        <p:txBody>
          <a:bodyPr>
            <a:normAutofit fontScale="92500" lnSpcReduction="10000"/>
          </a:bodyPr>
          <a:lstStyle/>
          <a:p>
            <a:r>
              <a:rPr lang="en-US" dirty="0"/>
              <a:t>Theme Support </a:t>
            </a:r>
            <a:endParaRPr lang="en-US" dirty="0" smtClean="0"/>
          </a:p>
          <a:p>
            <a:r>
              <a:rPr lang="en-US" dirty="0" smtClean="0"/>
              <a:t>Responsive</a:t>
            </a:r>
            <a:endParaRPr lang="en-US" dirty="0"/>
          </a:p>
          <a:p>
            <a:r>
              <a:rPr lang="en-US" dirty="0"/>
              <a:t>Grid</a:t>
            </a:r>
          </a:p>
          <a:p>
            <a:r>
              <a:rPr lang="en-US" dirty="0"/>
              <a:t>Components</a:t>
            </a:r>
          </a:p>
          <a:p>
            <a:pPr lvl="1"/>
            <a:r>
              <a:rPr lang="en-US" dirty="0"/>
              <a:t>Pagination</a:t>
            </a:r>
          </a:p>
          <a:p>
            <a:pPr lvl="1"/>
            <a:r>
              <a:rPr lang="en-US" dirty="0"/>
              <a:t>Buttons</a:t>
            </a:r>
          </a:p>
          <a:p>
            <a:pPr lvl="1"/>
            <a:r>
              <a:rPr lang="en-US" dirty="0"/>
              <a:t>Modal</a:t>
            </a:r>
          </a:p>
          <a:p>
            <a:r>
              <a:rPr lang="en-US" dirty="0" smtClean="0"/>
              <a:t>Great Visual </a:t>
            </a:r>
            <a:r>
              <a:rPr lang="en-US" dirty="0"/>
              <a:t>Studio </a:t>
            </a:r>
            <a:r>
              <a:rPr lang="en-US" dirty="0" smtClean="0"/>
              <a:t>support</a:t>
            </a:r>
            <a:endParaRPr lang="en-US" dirty="0"/>
          </a:p>
        </p:txBody>
      </p:sp>
    </p:spTree>
    <p:extLst>
      <p:ext uri="{BB962C8B-B14F-4D97-AF65-F5344CB8AC3E}">
        <p14:creationId xmlns:p14="http://schemas.microsoft.com/office/powerpoint/2010/main" val="3503830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13" y="1649896"/>
            <a:ext cx="7288662" cy="52081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450" y="1628932"/>
            <a:ext cx="7949550" cy="5229068"/>
          </a:xfrm>
          <a:prstGeom prst="rect">
            <a:avLst/>
          </a:prstGeom>
        </p:spPr>
      </p:pic>
    </p:spTree>
    <p:extLst>
      <p:ext uri="{BB962C8B-B14F-4D97-AF65-F5344CB8AC3E}">
        <p14:creationId xmlns:p14="http://schemas.microsoft.com/office/powerpoint/2010/main" val="2500118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 y="1530626"/>
            <a:ext cx="12070080" cy="532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Responsive Layout</a:t>
            </a:r>
            <a:endParaRPr lang="en-US" dirty="0"/>
          </a:p>
        </p:txBody>
      </p:sp>
      <p:pic>
        <p:nvPicPr>
          <p:cNvPr id="4" name="Content Placeholder 3"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3132084" y="1891146"/>
            <a:ext cx="5937250" cy="4438650"/>
          </a:xfrm>
        </p:spPr>
      </p:pic>
    </p:spTree>
    <p:extLst>
      <p:ext uri="{BB962C8B-B14F-4D97-AF65-F5344CB8AC3E}">
        <p14:creationId xmlns:p14="http://schemas.microsoft.com/office/powerpoint/2010/main" val="167898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p:txBody>
          <a:bodyPr>
            <a:normAutofit/>
          </a:bodyPr>
          <a:lstStyle/>
          <a:p>
            <a:pPr marL="742950" indent="-742950">
              <a:lnSpc>
                <a:spcPct val="100000"/>
              </a:lnSpc>
              <a:buAutoNum type="arabicParenR"/>
            </a:pPr>
            <a:r>
              <a:rPr lang="en-US" sz="5400" dirty="0" smtClean="0">
                <a:latin typeface="+mj-lt"/>
              </a:rPr>
              <a:t>Modern web standards overview</a:t>
            </a:r>
          </a:p>
          <a:p>
            <a:pPr marL="742950" indent="-742950">
              <a:lnSpc>
                <a:spcPct val="100000"/>
              </a:lnSpc>
              <a:buAutoNum type="arabicParenR"/>
            </a:pPr>
            <a:r>
              <a:rPr lang="en-US" sz="5400" dirty="0" smtClean="0">
                <a:latin typeface="+mj-lt"/>
              </a:rPr>
              <a:t>JavaScript library overview</a:t>
            </a:r>
          </a:p>
          <a:p>
            <a:pPr marL="742950" indent="-742950">
              <a:lnSpc>
                <a:spcPct val="100000"/>
              </a:lnSpc>
              <a:buAutoNum type="arabicParenR"/>
            </a:pPr>
            <a:r>
              <a:rPr lang="en-US" sz="5400" dirty="0" smtClean="0">
                <a:latin typeface="+mj-lt"/>
              </a:rPr>
              <a:t>Building the </a:t>
            </a:r>
            <a:r>
              <a:rPr lang="en-US" sz="5400" dirty="0" err="1" smtClean="0">
                <a:latin typeface="+mj-lt"/>
              </a:rPr>
              <a:t>GeekQuiz</a:t>
            </a:r>
            <a:r>
              <a:rPr lang="en-US" sz="5400" dirty="0" smtClean="0">
                <a:latin typeface="+mj-lt"/>
              </a:rPr>
              <a:t> front-end</a:t>
            </a:r>
            <a:endParaRPr lang="en-US" sz="5400" dirty="0">
              <a:latin typeface="+mj-lt"/>
            </a:endParaRPr>
          </a:p>
        </p:txBody>
      </p:sp>
    </p:spTree>
    <p:extLst>
      <p:ext uri="{BB962C8B-B14F-4D97-AF65-F5344CB8AC3E}">
        <p14:creationId xmlns:p14="http://schemas.microsoft.com/office/powerpoint/2010/main" val="3063510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508" b="100000" l="1664" r="98706"/>
                    </a14:imgEffect>
                  </a14:imgLayer>
                </a14:imgProps>
              </a:ext>
              <a:ext uri="{28A0092B-C50C-407E-A947-70E740481C1C}">
                <a14:useLocalDpi xmlns:a14="http://schemas.microsoft.com/office/drawing/2010/main" val="0"/>
              </a:ext>
            </a:extLst>
          </a:blip>
          <a:stretch>
            <a:fillRect/>
          </a:stretch>
        </p:blipFill>
        <p:spPr>
          <a:xfrm>
            <a:off x="7442327" y="2080997"/>
            <a:ext cx="2366600" cy="43088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28" y="2081725"/>
            <a:ext cx="6029184" cy="4308146"/>
          </a:xfrm>
          <a:prstGeom prst="rect">
            <a:avLst/>
          </a:prstGeom>
        </p:spPr>
      </p:pic>
    </p:spTree>
    <p:extLst>
      <p:ext uri="{BB962C8B-B14F-4D97-AF65-F5344CB8AC3E}">
        <p14:creationId xmlns:p14="http://schemas.microsoft.com/office/powerpoint/2010/main" val="69076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813045964"/>
              </p:ext>
            </p:extLst>
          </p:nvPr>
        </p:nvGraphicFramePr>
        <p:xfrm>
          <a:off x="560798" y="1846807"/>
          <a:ext cx="10786520" cy="4182642"/>
        </p:xfrm>
        <a:graphic>
          <a:graphicData uri="http://schemas.openxmlformats.org/drawingml/2006/table">
            <a:tbl>
              <a:tblPr firstRow="1">
                <a:tableStyleId>{B301B821-A1FF-4177-AEE7-76D212191A09}</a:tableStyleId>
              </a:tblPr>
              <a:tblGrid>
                <a:gridCol w="2157304">
                  <a:extLst>
                    <a:ext uri="{9D8B030D-6E8A-4147-A177-3AD203B41FA5}">
                      <a16:colId xmlns:a16="http://schemas.microsoft.com/office/drawing/2014/main" val="20000"/>
                    </a:ext>
                  </a:extLst>
                </a:gridCol>
                <a:gridCol w="2157304">
                  <a:extLst>
                    <a:ext uri="{9D8B030D-6E8A-4147-A177-3AD203B41FA5}">
                      <a16:colId xmlns:a16="http://schemas.microsoft.com/office/drawing/2014/main" val="20001"/>
                    </a:ext>
                  </a:extLst>
                </a:gridCol>
                <a:gridCol w="2157304">
                  <a:extLst>
                    <a:ext uri="{9D8B030D-6E8A-4147-A177-3AD203B41FA5}">
                      <a16:colId xmlns:a16="http://schemas.microsoft.com/office/drawing/2014/main" val="20002"/>
                    </a:ext>
                  </a:extLst>
                </a:gridCol>
                <a:gridCol w="2157304">
                  <a:extLst>
                    <a:ext uri="{9D8B030D-6E8A-4147-A177-3AD203B41FA5}">
                      <a16:colId xmlns:a16="http://schemas.microsoft.com/office/drawing/2014/main" val="20003"/>
                    </a:ext>
                  </a:extLst>
                </a:gridCol>
                <a:gridCol w="2157304">
                  <a:extLst>
                    <a:ext uri="{9D8B030D-6E8A-4147-A177-3AD203B41FA5}">
                      <a16:colId xmlns:a16="http://schemas.microsoft.com/office/drawing/2014/main" val="20004"/>
                    </a:ext>
                  </a:extLst>
                </a:gridCol>
              </a:tblGrid>
              <a:tr h="847322">
                <a:tc>
                  <a:txBody>
                    <a:bodyPr/>
                    <a:lstStyle/>
                    <a:p>
                      <a:endParaRPr lang="en-US" dirty="0"/>
                    </a:p>
                  </a:txBody>
                  <a:tcPr anchor="ctr"/>
                </a:tc>
                <a:tc>
                  <a:txBody>
                    <a:bodyPr/>
                    <a:lstStyle/>
                    <a:p>
                      <a:r>
                        <a:rPr lang="en-US"/>
                        <a:t>Extra small devices Phones (&lt;768px) </a:t>
                      </a:r>
                    </a:p>
                  </a:txBody>
                  <a:tcPr anchor="ctr"/>
                </a:tc>
                <a:tc>
                  <a:txBody>
                    <a:bodyPr/>
                    <a:lstStyle/>
                    <a:p>
                      <a:r>
                        <a:rPr lang="en-US"/>
                        <a:t>Small devices Tablets (≥768px) </a:t>
                      </a:r>
                    </a:p>
                  </a:txBody>
                  <a:tcPr anchor="ctr"/>
                </a:tc>
                <a:tc>
                  <a:txBody>
                    <a:bodyPr/>
                    <a:lstStyle/>
                    <a:p>
                      <a:r>
                        <a:rPr lang="en-US"/>
                        <a:t>Medium devices Desktops (≥992px) </a:t>
                      </a:r>
                    </a:p>
                  </a:txBody>
                  <a:tcPr anchor="ctr"/>
                </a:tc>
                <a:tc>
                  <a:txBody>
                    <a:bodyPr/>
                    <a:lstStyle/>
                    <a:p>
                      <a:r>
                        <a:rPr lang="en-US"/>
                        <a:t>Large devices Desktops (≥1200px) </a:t>
                      </a:r>
                    </a:p>
                  </a:txBody>
                  <a:tcPr anchor="ctr"/>
                </a:tc>
                <a:extLst>
                  <a:ext uri="{0D108BD9-81ED-4DB2-BD59-A6C34878D82A}">
                    <a16:rowId xmlns:a16="http://schemas.microsoft.com/office/drawing/2014/main" val="10000"/>
                  </a:ext>
                </a:extLst>
              </a:tr>
              <a:tr h="847322">
                <a:tc>
                  <a:txBody>
                    <a:bodyPr/>
                    <a:lstStyle/>
                    <a:p>
                      <a:r>
                        <a:rPr lang="en-US"/>
                        <a:t>Grid behavior</a:t>
                      </a:r>
                    </a:p>
                  </a:txBody>
                  <a:tcPr anchor="ctr"/>
                </a:tc>
                <a:tc>
                  <a:txBody>
                    <a:bodyPr/>
                    <a:lstStyle/>
                    <a:p>
                      <a:r>
                        <a:rPr lang="en-US"/>
                        <a:t>Horizontal at all times</a:t>
                      </a:r>
                    </a:p>
                  </a:txBody>
                  <a:tcPr anchor="ctr"/>
                </a:tc>
                <a:tc gridSpan="3">
                  <a:txBody>
                    <a:bodyPr/>
                    <a:lstStyle/>
                    <a:p>
                      <a:r>
                        <a:rPr lang="en-US"/>
                        <a:t>Collapsed to start, horizontal above breakpoints</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84184">
                <a:tc>
                  <a:txBody>
                    <a:bodyPr/>
                    <a:lstStyle/>
                    <a:p>
                      <a:r>
                        <a:rPr lang="en-US"/>
                        <a:t>Container width</a:t>
                      </a:r>
                    </a:p>
                  </a:txBody>
                  <a:tcPr anchor="ctr"/>
                </a:tc>
                <a:tc>
                  <a:txBody>
                    <a:bodyPr/>
                    <a:lstStyle/>
                    <a:p>
                      <a:r>
                        <a:rPr lang="en-US"/>
                        <a:t>None (auto)</a:t>
                      </a:r>
                    </a:p>
                  </a:txBody>
                  <a:tcPr anchor="ctr"/>
                </a:tc>
                <a:tc>
                  <a:txBody>
                    <a:bodyPr/>
                    <a:lstStyle/>
                    <a:p>
                      <a:r>
                        <a:rPr lang="en-US"/>
                        <a:t>750px</a:t>
                      </a:r>
                    </a:p>
                  </a:txBody>
                  <a:tcPr anchor="ctr"/>
                </a:tc>
                <a:tc>
                  <a:txBody>
                    <a:bodyPr/>
                    <a:lstStyle/>
                    <a:p>
                      <a:r>
                        <a:rPr lang="en-US"/>
                        <a:t>970px</a:t>
                      </a:r>
                    </a:p>
                  </a:txBody>
                  <a:tcPr anchor="ctr"/>
                </a:tc>
                <a:tc>
                  <a:txBody>
                    <a:bodyPr/>
                    <a:lstStyle/>
                    <a:p>
                      <a:r>
                        <a:rPr lang="en-US"/>
                        <a:t>1170px</a:t>
                      </a:r>
                    </a:p>
                  </a:txBody>
                  <a:tcPr anchor="ctr"/>
                </a:tc>
                <a:extLst>
                  <a:ext uri="{0D108BD9-81ED-4DB2-BD59-A6C34878D82A}">
                    <a16:rowId xmlns:a16="http://schemas.microsoft.com/office/drawing/2014/main" val="10002"/>
                  </a:ext>
                </a:extLst>
              </a:tr>
              <a:tr h="484184">
                <a:tc>
                  <a:txBody>
                    <a:bodyPr/>
                    <a:lstStyle/>
                    <a:p>
                      <a:r>
                        <a:rPr lang="en-US"/>
                        <a:t>Class prefix</a:t>
                      </a:r>
                    </a:p>
                  </a:txBody>
                  <a:tcPr anchor="ctr"/>
                </a:tc>
                <a:tc>
                  <a:txBody>
                    <a:bodyPr/>
                    <a:lstStyle/>
                    <a:p>
                      <a:r>
                        <a:rPr lang="en-US"/>
                        <a:t>.col-xs-</a:t>
                      </a:r>
                    </a:p>
                  </a:txBody>
                  <a:tcPr anchor="ctr"/>
                </a:tc>
                <a:tc>
                  <a:txBody>
                    <a:bodyPr/>
                    <a:lstStyle/>
                    <a:p>
                      <a:r>
                        <a:rPr lang="en-US"/>
                        <a:t>.col-sm-</a:t>
                      </a:r>
                    </a:p>
                  </a:txBody>
                  <a:tcPr anchor="ctr"/>
                </a:tc>
                <a:tc>
                  <a:txBody>
                    <a:bodyPr/>
                    <a:lstStyle/>
                    <a:p>
                      <a:r>
                        <a:rPr lang="en-US"/>
                        <a:t>.col-md-</a:t>
                      </a:r>
                    </a:p>
                  </a:txBody>
                  <a:tcPr anchor="ctr"/>
                </a:tc>
                <a:tc>
                  <a:txBody>
                    <a:bodyPr/>
                    <a:lstStyle/>
                    <a:p>
                      <a:r>
                        <a:rPr lang="en-US"/>
                        <a:t>.col-lg-</a:t>
                      </a:r>
                    </a:p>
                  </a:txBody>
                  <a:tcPr anchor="ctr"/>
                </a:tc>
                <a:extLst>
                  <a:ext uri="{0D108BD9-81ED-4DB2-BD59-A6C34878D82A}">
                    <a16:rowId xmlns:a16="http://schemas.microsoft.com/office/drawing/2014/main" val="10003"/>
                  </a:ext>
                </a:extLst>
              </a:tr>
              <a:tr h="484184">
                <a:tc>
                  <a:txBody>
                    <a:bodyPr/>
                    <a:lstStyle/>
                    <a:p>
                      <a:r>
                        <a:rPr lang="en-US" dirty="0"/>
                        <a:t># of columns</a:t>
                      </a:r>
                    </a:p>
                  </a:txBody>
                  <a:tcPr anchor="ctr"/>
                </a:tc>
                <a:tc gridSpan="4">
                  <a:txBody>
                    <a:bodyPr/>
                    <a:lstStyle/>
                    <a:p>
                      <a:r>
                        <a:rPr lang="en-US" dirty="0"/>
                        <a:t>12</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4184">
                <a:tc>
                  <a:txBody>
                    <a:bodyPr/>
                    <a:lstStyle/>
                    <a:p>
                      <a:r>
                        <a:rPr lang="en-US"/>
                        <a:t>Column width</a:t>
                      </a:r>
                    </a:p>
                  </a:txBody>
                  <a:tcPr anchor="ctr"/>
                </a:tc>
                <a:tc>
                  <a:txBody>
                    <a:bodyPr/>
                    <a:lstStyle/>
                    <a:p>
                      <a:r>
                        <a:rPr lang="en-US"/>
                        <a:t>Auto</a:t>
                      </a:r>
                    </a:p>
                  </a:txBody>
                  <a:tcPr anchor="ctr"/>
                </a:tc>
                <a:tc>
                  <a:txBody>
                    <a:bodyPr/>
                    <a:lstStyle/>
                    <a:p>
                      <a:r>
                        <a:rPr lang="en-US" dirty="0" smtClean="0"/>
                        <a:t>~62px</a:t>
                      </a:r>
                      <a:endParaRPr lang="en-US" dirty="0"/>
                    </a:p>
                  </a:txBody>
                  <a:tcPr anchor="ctr"/>
                </a:tc>
                <a:tc>
                  <a:txBody>
                    <a:bodyPr/>
                    <a:lstStyle/>
                    <a:p>
                      <a:r>
                        <a:rPr lang="en-US" dirty="0" smtClean="0"/>
                        <a:t>~81px</a:t>
                      </a:r>
                      <a:endParaRPr lang="en-US" dirty="0"/>
                    </a:p>
                  </a:txBody>
                  <a:tcPr anchor="ctr"/>
                </a:tc>
                <a:tc>
                  <a:txBody>
                    <a:bodyPr/>
                    <a:lstStyle/>
                    <a:p>
                      <a:r>
                        <a:rPr lang="en-US" dirty="0" smtClean="0"/>
                        <a:t>~97px</a:t>
                      </a:r>
                      <a:endParaRPr lang="en-US" dirty="0"/>
                    </a:p>
                  </a:txBody>
                  <a:tcPr anchor="ctr"/>
                </a:tc>
                <a:extLst>
                  <a:ext uri="{0D108BD9-81ED-4DB2-BD59-A6C34878D82A}">
                    <a16:rowId xmlns:a16="http://schemas.microsoft.com/office/drawing/2014/main" val="10005"/>
                  </a:ext>
                </a:extLst>
              </a:tr>
              <a:tr h="484184">
                <a:tc>
                  <a:txBody>
                    <a:bodyPr/>
                    <a:lstStyle/>
                    <a:p>
                      <a:r>
                        <a:rPr lang="en-US"/>
                        <a:t>Gutter width</a:t>
                      </a:r>
                    </a:p>
                  </a:txBody>
                  <a:tcPr anchor="ctr"/>
                </a:tc>
                <a:tc gridSpan="4">
                  <a:txBody>
                    <a:bodyPr/>
                    <a:lstStyle/>
                    <a:p>
                      <a:r>
                        <a:rPr lang="en-US" dirty="0"/>
                        <a:t>30px (15px on each side of a column)</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80586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pic>
        <p:nvPicPr>
          <p:cNvPr id="4" name="Content Placeholder 3"/>
          <p:cNvPicPr>
            <a:picLocks noGrp="1" noChangeAspect="1"/>
          </p:cNvPicPr>
          <p:nvPr>
            <p:ph sz="quarter" idx="4294967295"/>
          </p:nvPr>
        </p:nvPicPr>
        <p:blipFill>
          <a:blip r:embed="rId2"/>
          <a:stretch>
            <a:fillRect/>
          </a:stretch>
        </p:blipFill>
        <p:spPr>
          <a:xfrm>
            <a:off x="682625" y="2363560"/>
            <a:ext cx="11509375" cy="3151188"/>
          </a:xfrm>
          <a:prstGeom prst="rect">
            <a:avLst/>
          </a:prstGeom>
        </p:spPr>
      </p:pic>
    </p:spTree>
    <p:extLst>
      <p:ext uri="{BB962C8B-B14F-4D97-AF65-F5344CB8AC3E}">
        <p14:creationId xmlns:p14="http://schemas.microsoft.com/office/powerpoint/2010/main" val="2295568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3211" y="1432572"/>
            <a:ext cx="12078789" cy="542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0798" y="416497"/>
            <a:ext cx="11079822" cy="1016076"/>
          </a:xfrm>
        </p:spPr>
        <p:txBody>
          <a:bodyPr/>
          <a:lstStyle/>
          <a:p>
            <a:r>
              <a:rPr lang="en-US" dirty="0" smtClean="0"/>
              <a:t>Components</a:t>
            </a:r>
            <a:endParaRPr lang="en-US" dirty="0"/>
          </a:p>
        </p:txBody>
      </p:sp>
      <p:pic>
        <p:nvPicPr>
          <p:cNvPr id="4" name="Content Placeholder 3" descr="Screen Clipping"/>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9491145" y="2124649"/>
            <a:ext cx="2149475" cy="384175"/>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91" y="1724146"/>
            <a:ext cx="4334471" cy="47631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36" y="1538435"/>
            <a:ext cx="2597371" cy="443339"/>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936" y="2081615"/>
            <a:ext cx="2046734" cy="409822"/>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3613" y="2600355"/>
            <a:ext cx="5327008" cy="1851043"/>
          </a:xfrm>
          <a:prstGeom prst="rect">
            <a:avLst/>
          </a:prstGeom>
        </p:spPr>
      </p:pic>
      <p:pic>
        <p:nvPicPr>
          <p:cNvPr id="11" name="Picture 10"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614" y="4566217"/>
            <a:ext cx="5327007" cy="2115586"/>
          </a:xfrm>
          <a:prstGeom prst="rect">
            <a:avLst/>
          </a:prstGeom>
        </p:spPr>
      </p:pic>
      <p:pic>
        <p:nvPicPr>
          <p:cNvPr id="13" name="Picture 12"/>
          <p:cNvPicPr>
            <a:picLocks noChangeAspect="1"/>
          </p:cNvPicPr>
          <p:nvPr/>
        </p:nvPicPr>
        <p:blipFill>
          <a:blip r:embed="rId9"/>
          <a:stretch>
            <a:fillRect/>
          </a:stretch>
        </p:blipFill>
        <p:spPr>
          <a:xfrm>
            <a:off x="9567180" y="1524103"/>
            <a:ext cx="2073440" cy="400085"/>
          </a:xfrm>
          <a:prstGeom prst="rect">
            <a:avLst/>
          </a:prstGeom>
        </p:spPr>
      </p:pic>
      <p:grpSp>
        <p:nvGrpSpPr>
          <p:cNvPr id="9" name="Group 8"/>
          <p:cNvGrpSpPr/>
          <p:nvPr/>
        </p:nvGrpSpPr>
        <p:grpSpPr>
          <a:xfrm>
            <a:off x="940991" y="2464305"/>
            <a:ext cx="4610184" cy="4217498"/>
            <a:chOff x="940991" y="2203490"/>
            <a:chExt cx="4992430" cy="4478313"/>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991" y="2203490"/>
              <a:ext cx="4992430" cy="2679451"/>
            </a:xfrm>
            <a:prstGeom prst="rect">
              <a:avLst/>
            </a:prstGeom>
          </p:spPr>
        </p:pic>
        <p:pic>
          <p:nvPicPr>
            <p:cNvPr id="14" name="Picture 13"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91" y="5037452"/>
              <a:ext cx="4981065" cy="1644351"/>
            </a:xfrm>
            <a:prstGeom prst="rect">
              <a:avLst/>
            </a:prstGeom>
          </p:spPr>
        </p:pic>
      </p:grpSp>
    </p:spTree>
    <p:extLst>
      <p:ext uri="{BB962C8B-B14F-4D97-AF65-F5344CB8AC3E}">
        <p14:creationId xmlns:p14="http://schemas.microsoft.com/office/powerpoint/2010/main" val="1346616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Glyphicons</a:t>
            </a:r>
            <a:endParaRPr lang="en-US" dirty="0"/>
          </a:p>
        </p:txBody>
      </p:sp>
      <p:pic>
        <p:nvPicPr>
          <p:cNvPr id="9" name="Content Placeholder 8"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448175" y="1566862"/>
            <a:ext cx="7743825" cy="5291138"/>
          </a:xfrm>
        </p:spPr>
      </p:pic>
    </p:spTree>
    <p:extLst>
      <p:ext uri="{BB962C8B-B14F-4D97-AF65-F5344CB8AC3E}">
        <p14:creationId xmlns:p14="http://schemas.microsoft.com/office/powerpoint/2010/main" val="74409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6921"/>
            <a:ext cx="11079822" cy="1325563"/>
          </a:xfrm>
        </p:spPr>
        <p:txBody>
          <a:bodyPr>
            <a:normAutofit/>
          </a:bodyPr>
          <a:lstStyle/>
          <a:p>
            <a:r>
              <a:rPr lang="en-US" dirty="0" smtClean="0"/>
              <a:t>Bootstrap - Visual Studio support</a:t>
            </a:r>
            <a:endParaRPr lang="en-US" dirty="0"/>
          </a:p>
        </p:txBody>
      </p:sp>
      <p:sp>
        <p:nvSpPr>
          <p:cNvPr id="2" name="Content Placeholder 1"/>
          <p:cNvSpPr>
            <a:spLocks noGrp="1"/>
          </p:cNvSpPr>
          <p:nvPr>
            <p:ph idx="1"/>
          </p:nvPr>
        </p:nvSpPr>
        <p:spPr>
          <a:xfrm>
            <a:off x="560798" y="1876996"/>
            <a:ext cx="5230402" cy="4713005"/>
          </a:xfrm>
        </p:spPr>
        <p:txBody>
          <a:bodyPr>
            <a:normAutofit/>
          </a:bodyPr>
          <a:lstStyle/>
          <a:p>
            <a:pPr marL="0" indent="0">
              <a:buNone/>
            </a:pPr>
            <a:r>
              <a:rPr lang="en-US" dirty="0" smtClean="0"/>
              <a:t>CSS Class IntelliSense</a:t>
            </a:r>
          </a:p>
          <a:p>
            <a:pPr marL="0" indent="0">
              <a:buNone/>
            </a:pPr>
            <a:endParaRPr lang="en-US" sz="2000" dirty="0" smtClean="0"/>
          </a:p>
          <a:p>
            <a:pPr marL="0" indent="0">
              <a:buNone/>
            </a:pPr>
            <a:r>
              <a:rPr lang="en-US" dirty="0" smtClean="0"/>
              <a:t>Updated templates and MVC scaffolding to use Bootstrap classes</a:t>
            </a:r>
          </a:p>
          <a:p>
            <a:pPr marL="0" indent="0">
              <a:buNone/>
            </a:pPr>
            <a:endParaRPr lang="en-US" sz="2000" dirty="0" smtClean="0"/>
          </a:p>
          <a:p>
            <a:pPr marL="0" indent="0">
              <a:buNone/>
            </a:pPr>
            <a:r>
              <a:rPr lang="en-US" dirty="0" smtClean="0"/>
              <a:t>Web Essentials - Missing class detection</a:t>
            </a:r>
          </a:p>
          <a:p>
            <a:pPr marL="0" indent="0">
              <a:buNone/>
            </a:pPr>
            <a:endParaRPr lang="en-US" dirty="0"/>
          </a:p>
        </p:txBody>
      </p:sp>
      <p:pic>
        <p:nvPicPr>
          <p:cNvPr id="5" name="Content Placeholder 3"/>
          <p:cNvPicPr>
            <a:picLocks noChangeAspect="1"/>
          </p:cNvPicPr>
          <p:nvPr/>
        </p:nvPicPr>
        <p:blipFill>
          <a:blip r:embed="rId2"/>
          <a:stretch>
            <a:fillRect/>
          </a:stretch>
        </p:blipFill>
        <p:spPr>
          <a:xfrm>
            <a:off x="5983446" y="1876996"/>
            <a:ext cx="5902167" cy="3283240"/>
          </a:xfrm>
          <a:prstGeom prst="rect">
            <a:avLst/>
          </a:prstGeom>
          <a:ln>
            <a:solidFill>
              <a:srgbClr val="191919"/>
            </a:solidFill>
          </a:ln>
        </p:spPr>
      </p:pic>
      <p:pic>
        <p:nvPicPr>
          <p:cNvPr id="6" name="Content Placeholder 3"/>
          <p:cNvPicPr>
            <a:picLocks noChangeAspect="1"/>
          </p:cNvPicPr>
          <p:nvPr/>
        </p:nvPicPr>
        <p:blipFill>
          <a:blip r:embed="rId3"/>
          <a:stretch>
            <a:fillRect/>
          </a:stretch>
        </p:blipFill>
        <p:spPr>
          <a:xfrm>
            <a:off x="5983446" y="5293221"/>
            <a:ext cx="5902167" cy="1296780"/>
          </a:xfrm>
          <a:prstGeom prst="rect">
            <a:avLst/>
          </a:prstGeom>
          <a:ln>
            <a:solidFill>
              <a:srgbClr val="191919"/>
            </a:solidFill>
          </a:ln>
        </p:spPr>
      </p:pic>
    </p:spTree>
    <p:extLst>
      <p:ext uri="{BB962C8B-B14F-4D97-AF65-F5344CB8AC3E}">
        <p14:creationId xmlns:p14="http://schemas.microsoft.com/office/powerpoint/2010/main" val="829441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JavaScript Tools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Grunt / Gulp Overview</a:t>
            </a:r>
            <a:endParaRPr lang="en-US" dirty="0"/>
          </a:p>
        </p:txBody>
      </p:sp>
      <p:sp>
        <p:nvSpPr>
          <p:cNvPr id="4" name="Content Placeholder 6"/>
          <p:cNvSpPr txBox="1">
            <a:spLocks/>
          </p:cNvSpPr>
          <p:nvPr/>
        </p:nvSpPr>
        <p:spPr>
          <a:xfrm>
            <a:off x="560798" y="1876996"/>
            <a:ext cx="11079822" cy="4215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Front-end task runners</a:t>
            </a:r>
          </a:p>
          <a:p>
            <a:pPr lvl="1"/>
            <a:r>
              <a:rPr lang="en-US" dirty="0" smtClean="0"/>
              <a:t>Bundle and minify CSS / JS</a:t>
            </a:r>
          </a:p>
          <a:p>
            <a:pPr lvl="1"/>
            <a:r>
              <a:rPr lang="en-US" dirty="0" smtClean="0"/>
              <a:t>Run </a:t>
            </a:r>
            <a:r>
              <a:rPr lang="en-US" dirty="0" err="1" smtClean="0"/>
              <a:t>transpilers</a:t>
            </a:r>
            <a:r>
              <a:rPr lang="en-US" dirty="0" smtClean="0"/>
              <a:t> (JSX / LESS / Sass / </a:t>
            </a:r>
            <a:r>
              <a:rPr lang="en-US" dirty="0" err="1" smtClean="0"/>
              <a:t>Coffeescript</a:t>
            </a:r>
            <a:r>
              <a:rPr lang="en-US" dirty="0" smtClean="0"/>
              <a:t> / etc.)</a:t>
            </a:r>
          </a:p>
          <a:p>
            <a:pPr lvl="1"/>
            <a:r>
              <a:rPr lang="en-US" dirty="0" smtClean="0"/>
              <a:t>Copy files (e.g. from </a:t>
            </a:r>
            <a:r>
              <a:rPr lang="en-US" dirty="0" err="1" smtClean="0"/>
              <a:t>bower_components</a:t>
            </a:r>
            <a:r>
              <a:rPr lang="en-US" dirty="0" smtClean="0"/>
              <a:t> to </a:t>
            </a:r>
            <a:r>
              <a:rPr lang="en-US" dirty="0" err="1" smtClean="0"/>
              <a:t>wwwroot</a:t>
            </a:r>
            <a:r>
              <a:rPr lang="en-US" dirty="0" smtClean="0"/>
              <a:t>)</a:t>
            </a:r>
          </a:p>
          <a:p>
            <a:pPr lvl="1"/>
            <a:r>
              <a:rPr lang="en-US" dirty="0" smtClean="0"/>
              <a:t>Run tests (JS unit tests, browser automation tests)</a:t>
            </a:r>
          </a:p>
          <a:p>
            <a:r>
              <a:rPr lang="en-US" dirty="0" smtClean="0"/>
              <a:t>Grunt and Gulp are both supported by Visual Studio</a:t>
            </a:r>
            <a:endParaRPr lang="en-US" dirty="0"/>
          </a:p>
        </p:txBody>
      </p:sp>
    </p:spTree>
    <p:extLst>
      <p:ext uri="{BB962C8B-B14F-4D97-AF65-F5344CB8AC3E}">
        <p14:creationId xmlns:p14="http://schemas.microsoft.com/office/powerpoint/2010/main" val="495992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72814"/>
            <a:ext cx="4953000"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275771" y="1711384"/>
            <a:ext cx="4677229" cy="5146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JavaScript </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Task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Runner</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Automates </a:t>
            </a:r>
            <a:r>
              <a:rPr kumimoji="0" lang="en-US" sz="2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minification</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unit </a:t>
            </a:r>
            <a:r>
              <a:rPr kumimoji="0" lang="en-US" sz="2800" b="0" i="0" u="none" strike="noStrike" kern="1200" cap="none" spc="0" normalizeH="0" baseline="0" noProof="0" dirty="0">
                <a:ln>
                  <a:noFill/>
                </a:ln>
                <a:solidFill>
                  <a:srgbClr val="FFFFFF"/>
                </a:solidFill>
                <a:effectLst/>
                <a:uLnTx/>
                <a:uFillTx/>
                <a:latin typeface="Segoe UI"/>
                <a:ea typeface="+mn-ea"/>
                <a:cs typeface="+mn-cs"/>
              </a:rPr>
              <a:t>testing,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compilation, etc.</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Configuration over code</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Common tasks already available as Grunt Plugins</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Grunt</a:t>
            </a:r>
            <a:endParaRPr lang="en-US" dirty="0"/>
          </a:p>
        </p:txBody>
      </p:sp>
      <p:sp>
        <p:nvSpPr>
          <p:cNvPr id="6" name="Rectangle 5"/>
          <p:cNvSpPr/>
          <p:nvPr/>
        </p:nvSpPr>
        <p:spPr>
          <a:xfrm>
            <a:off x="4953000" y="0"/>
            <a:ext cx="7239000"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pic>
        <p:nvPicPr>
          <p:cNvPr id="5" name="Picture 4"/>
          <p:cNvPicPr>
            <a:picLocks noChangeAspect="1"/>
          </p:cNvPicPr>
          <p:nvPr/>
        </p:nvPicPr>
        <p:blipFill>
          <a:blip r:embed="rId2"/>
          <a:stretch>
            <a:fillRect/>
          </a:stretch>
        </p:blipFill>
        <p:spPr>
          <a:xfrm>
            <a:off x="5105100" y="168552"/>
            <a:ext cx="6985300" cy="6549597"/>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5100" y="3551237"/>
            <a:ext cx="34290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40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7704668" cy="685800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2"/>
          <a:stretch>
            <a:fillRect/>
          </a:stretch>
        </p:blipFill>
        <p:spPr>
          <a:xfrm>
            <a:off x="152399" y="131649"/>
            <a:ext cx="7365998" cy="8635542"/>
          </a:xfrm>
          <a:prstGeom prst="rect">
            <a:avLst/>
          </a:prstGeom>
        </p:spPr>
      </p:pic>
      <p:sp>
        <p:nvSpPr>
          <p:cNvPr id="12" name="Rectangle 11"/>
          <p:cNvSpPr/>
          <p:nvPr/>
        </p:nvSpPr>
        <p:spPr>
          <a:xfrm>
            <a:off x="7704669" y="576554"/>
            <a:ext cx="4487331"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7704669" y="1543018"/>
            <a:ext cx="4487331"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Another JS Task Runner</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Code over </a:t>
            </a:r>
            <a:r>
              <a:rPr kumimoji="0" lang="en-US" sz="3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Streaming build system</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Tasks are executed in maximum concurrency</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7910286" y="433057"/>
            <a:ext cx="4076096" cy="1325563"/>
          </a:xfrm>
        </p:spPr>
        <p:txBody>
          <a:bodyPr/>
          <a:lstStyle/>
          <a:p>
            <a:r>
              <a:rPr lang="en-US" dirty="0" smtClean="0"/>
              <a:t>Gulp</a:t>
            </a:r>
            <a:endParaRPr lang="en-US" dirty="0"/>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7" y="3441700"/>
            <a:ext cx="1408056"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12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Modern Web Standards</a:t>
            </a:r>
            <a:endParaRPr lang="en-US" dirty="0"/>
          </a:p>
        </p:txBody>
      </p:sp>
      <p:sp>
        <p:nvSpPr>
          <p:cNvPr id="3" name="Subtitle 2"/>
          <p:cNvSpPr>
            <a:spLocks noGrp="1"/>
          </p:cNvSpPr>
          <p:nvPr>
            <p:ph type="subTitle" idx="1"/>
          </p:nvPr>
        </p:nvSpPr>
        <p:spPr/>
        <p:txBody>
          <a:bodyPr/>
          <a:lstStyle/>
          <a:p>
            <a:r>
              <a:rPr lang="en-US" dirty="0" smtClean="0"/>
              <a:t>HTML5 + CSS3 + JS = Magic!</a:t>
            </a:r>
            <a:endParaRPr lang="en-US" dirty="0"/>
          </a:p>
        </p:txBody>
      </p:sp>
    </p:spTree>
    <p:extLst>
      <p:ext uri="{BB962C8B-B14F-4D97-AF65-F5344CB8AC3E}">
        <p14:creationId xmlns:p14="http://schemas.microsoft.com/office/powerpoint/2010/main" val="4225324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Studio Support for Grunt / Gulp</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264" y="1622788"/>
            <a:ext cx="8217473" cy="4640103"/>
          </a:xfrm>
          <a:prstGeom prst="rect">
            <a:avLst/>
          </a:prstGeom>
        </p:spPr>
      </p:pic>
    </p:spTree>
    <p:extLst>
      <p:ext uri="{BB962C8B-B14F-4D97-AF65-F5344CB8AC3E}">
        <p14:creationId xmlns:p14="http://schemas.microsoft.com/office/powerpoint/2010/main" val="54893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28" y="1602911"/>
            <a:ext cx="10450383" cy="2495898"/>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28" y="4237957"/>
            <a:ext cx="10450383" cy="2486372"/>
          </a:xfrm>
          <a:prstGeom prst="rect">
            <a:avLst/>
          </a:prstGeom>
        </p:spPr>
      </p:pic>
    </p:spTree>
    <p:extLst>
      <p:ext uri="{BB962C8B-B14F-4D97-AF65-F5344CB8AC3E}">
        <p14:creationId xmlns:p14="http://schemas.microsoft.com/office/powerpoint/2010/main" val="3430432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Works with all web project types</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539840"/>
            <a:ext cx="8168640" cy="5318160"/>
          </a:xfrm>
          <a:prstGeom prst="rect">
            <a:avLst/>
          </a:prstGeom>
        </p:spPr>
      </p:pic>
      <p:sp>
        <p:nvSpPr>
          <p:cNvPr id="6" name="TextBox 5"/>
          <p:cNvSpPr txBox="1"/>
          <p:nvPr/>
        </p:nvSpPr>
        <p:spPr>
          <a:xfrm>
            <a:off x="202131" y="2675426"/>
            <a:ext cx="3821229" cy="2677656"/>
          </a:xfrm>
          <a:prstGeom prst="rect">
            <a:avLst/>
          </a:prstGeom>
          <a:noFill/>
        </p:spPr>
        <p:txBody>
          <a:bodyPr wrap="square" rtlCol="0">
            <a:spAutoFit/>
          </a:bodyPr>
          <a:lstStyle/>
          <a:p>
            <a:pPr marL="285750" indent="-285750">
              <a:buFont typeface="Arial" panose="020B0604020202020204" pitchFamily="34" charset="0"/>
              <a:buChar char="•"/>
            </a:pPr>
            <a:r>
              <a:rPr lang="en-US" sz="2400" smtClean="0">
                <a:solidFill>
                  <a:schemeClr val="bg1"/>
                </a:solidFill>
              </a:rPr>
              <a:t>ASP.NET Core 1.0</a:t>
            </a:r>
            <a:endParaRPr lang="en-US" sz="2400" dirty="0" smtClean="0">
              <a:solidFill>
                <a:schemeClr val="bg1"/>
              </a:solidFill>
            </a:endParaRPr>
          </a:p>
          <a:p>
            <a:pPr marL="285750" indent="-285750">
              <a:buFont typeface="Arial" panose="020B0604020202020204" pitchFamily="34" charset="0"/>
              <a:buChar char="•"/>
            </a:pPr>
            <a:r>
              <a:rPr lang="en-US" sz="2400" dirty="0" smtClean="0">
                <a:solidFill>
                  <a:schemeClr val="bg1"/>
                </a:solidFill>
              </a:rPr>
              <a:t>ASP.NET 4.x Web Forms</a:t>
            </a:r>
          </a:p>
          <a:p>
            <a:pPr marL="285750" indent="-285750">
              <a:buFont typeface="Arial" panose="020B0604020202020204" pitchFamily="34" charset="0"/>
              <a:buChar char="•"/>
            </a:pPr>
            <a:r>
              <a:rPr lang="en-US" sz="2400" dirty="0" smtClean="0">
                <a:solidFill>
                  <a:schemeClr val="bg1"/>
                </a:solidFill>
              </a:rPr>
              <a:t>ASP.NET MVC 5</a:t>
            </a:r>
          </a:p>
          <a:p>
            <a:pPr marL="285750" indent="-285750">
              <a:buFont typeface="Arial" panose="020B0604020202020204" pitchFamily="34" charset="0"/>
              <a:buChar char="•"/>
            </a:pPr>
            <a:r>
              <a:rPr lang="en-US" sz="2400" dirty="0" smtClean="0">
                <a:solidFill>
                  <a:schemeClr val="bg1"/>
                </a:solidFill>
              </a:rPr>
              <a:t>HTML / Web Sites</a:t>
            </a:r>
          </a:p>
          <a:p>
            <a:pPr marL="285750" indent="-285750">
              <a:buFont typeface="Arial" panose="020B0604020202020204" pitchFamily="34" charset="0"/>
              <a:buChar char="•"/>
            </a:pPr>
            <a:r>
              <a:rPr lang="en-US" sz="2400" dirty="0" smtClean="0">
                <a:solidFill>
                  <a:schemeClr val="bg1"/>
                </a:solidFill>
              </a:rPr>
              <a:t>Node.js</a:t>
            </a:r>
          </a:p>
          <a:p>
            <a:pPr marL="285750" indent="-285750">
              <a:buFont typeface="Arial" panose="020B0604020202020204" pitchFamily="34" charset="0"/>
              <a:buChar char="•"/>
            </a:pPr>
            <a:r>
              <a:rPr lang="en-US" sz="2400" dirty="0" smtClean="0">
                <a:solidFill>
                  <a:schemeClr val="bg1"/>
                </a:solidFill>
              </a:rPr>
              <a:t>PHP</a:t>
            </a:r>
          </a:p>
          <a:p>
            <a:pPr marL="285750" indent="-285750">
              <a:buFont typeface="Arial" panose="020B0604020202020204" pitchFamily="34" charset="0"/>
              <a:buChar char="•"/>
            </a:pPr>
            <a:r>
              <a:rPr lang="en-US" sz="2400" dirty="0" smtClean="0">
                <a:solidFill>
                  <a:schemeClr val="bg1"/>
                </a:solidFill>
              </a:rPr>
              <a:t>etc.</a:t>
            </a:r>
            <a:endParaRPr lang="en-US" sz="2400" dirty="0">
              <a:solidFill>
                <a:schemeClr val="bg1"/>
              </a:solidFill>
            </a:endParaRPr>
          </a:p>
        </p:txBody>
      </p:sp>
    </p:spTree>
    <p:extLst>
      <p:ext uri="{BB962C8B-B14F-4D97-AF65-F5344CB8AC3E}">
        <p14:creationId xmlns:p14="http://schemas.microsoft.com/office/powerpoint/2010/main" val="3885576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72814"/>
            <a:ext cx="4755095"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sp>
        <p:nvSpPr>
          <p:cNvPr id="3" name="Rectangle 2"/>
          <p:cNvSpPr/>
          <p:nvPr/>
        </p:nvSpPr>
        <p:spPr bwMode="auto">
          <a:xfrm>
            <a:off x="275771" y="976497"/>
            <a:ext cx="4321629"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The </a:t>
            </a: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package manager for the </a:t>
            </a: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Web</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50k existing users</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&gt;25k packages</a:t>
            </a:r>
          </a:p>
        </p:txBody>
      </p:sp>
      <p:sp>
        <p:nvSpPr>
          <p:cNvPr id="2" name="Title 1"/>
          <p:cNvSpPr>
            <a:spLocks noGrp="1"/>
          </p:cNvSpPr>
          <p:nvPr>
            <p:ph type="title" idx="4294967295"/>
          </p:nvPr>
        </p:nvSpPr>
        <p:spPr>
          <a:xfrm>
            <a:off x="275771" y="529318"/>
            <a:ext cx="11079163" cy="1325563"/>
          </a:xfrm>
        </p:spPr>
        <p:txBody>
          <a:bodyPr/>
          <a:lstStyle/>
          <a:p>
            <a:r>
              <a:rPr lang="en-US" dirty="0" smtClean="0"/>
              <a:t>Bower</a:t>
            </a:r>
            <a:endParaRPr lang="en-US" dirty="0"/>
          </a:p>
        </p:txBody>
      </p:sp>
      <p:pic>
        <p:nvPicPr>
          <p:cNvPr id="8" name="Picture 7"/>
          <p:cNvPicPr>
            <a:picLocks noChangeAspect="1"/>
          </p:cNvPicPr>
          <p:nvPr/>
        </p:nvPicPr>
        <p:blipFill>
          <a:blip r:embed="rId3"/>
          <a:stretch>
            <a:fillRect/>
          </a:stretch>
        </p:blipFill>
        <p:spPr>
          <a:xfrm>
            <a:off x="4907195" y="292336"/>
            <a:ext cx="7056205" cy="4028255"/>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8310" y="4247371"/>
            <a:ext cx="2885090" cy="25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Single Page Applications</a:t>
            </a:r>
            <a:endParaRPr lang="en-US" dirty="0"/>
          </a:p>
        </p:txBody>
      </p:sp>
      <p:sp>
        <p:nvSpPr>
          <p:cNvPr id="2" name="Text Placeholder 1"/>
          <p:cNvSpPr>
            <a:spLocks noGrp="1"/>
          </p:cNvSpPr>
          <p:nvPr>
            <p:ph type="subTitle" idx="1"/>
          </p:nvPr>
        </p:nvSpPr>
        <p:spPr/>
        <p:txBody>
          <a:bodyPr/>
          <a:lstStyle/>
          <a:p>
            <a:r>
              <a:rPr lang="en-US" dirty="0" smtClean="0"/>
              <a:t>Overview and frameworks</a:t>
            </a:r>
            <a:endParaRPr lang="en-US" dirty="0"/>
          </a:p>
        </p:txBody>
      </p:sp>
    </p:spTree>
    <p:extLst>
      <p:ext uri="{BB962C8B-B14F-4D97-AF65-F5344CB8AC3E}">
        <p14:creationId xmlns:p14="http://schemas.microsoft.com/office/powerpoint/2010/main" val="4060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standard page requests</a:t>
            </a: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400241" y="4869691"/>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6957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a:t>
            </a:r>
            <a:r>
              <a:rPr lang="en-US" dirty="0" smtClean="0">
                <a:solidFill>
                  <a:schemeClr val="bg1"/>
                </a:solidFill>
              </a:rPr>
              <a:t>Single Page Application</a:t>
            </a:r>
            <a:endParaRPr lang="en-US" dirty="0">
              <a:solidFill>
                <a:schemeClr val="bg1"/>
              </a:solidFill>
            </a:endParaRP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rPr>
              <a:t>Response</a:t>
            </a:r>
            <a:r>
              <a:rPr lang="en-US" sz="2800" dirty="0">
                <a:gradFill>
                  <a:gsLst>
                    <a:gs pos="0">
                      <a:srgbClr val="FFFFFF"/>
                    </a:gs>
                    <a:gs pos="100000">
                      <a:srgbClr val="FFFFFF"/>
                    </a:gs>
                  </a:gsLst>
                  <a:lin ang="5400000" scaled="0"/>
                </a:gradFill>
              </a:rPr>
              <a:t>: </a:t>
            </a:r>
            <a:r>
              <a:rPr lang="en-US" sz="2800" dirty="0" smtClean="0">
                <a:gradFill>
                  <a:gsLst>
                    <a:gs pos="0">
                      <a:srgbClr val="FFFFFF"/>
                    </a:gs>
                    <a:gs pos="100000">
                      <a:srgbClr val="FFFFFF"/>
                    </a:gs>
                  </a:gsLst>
                  <a:lin ang="5400000" scaled="0"/>
                </a:gradFill>
              </a:rPr>
              <a:t>Tiny bit of data</a:t>
            </a:r>
            <a:endParaRPr lang="en-US" sz="2800" dirty="0">
              <a:gradFill>
                <a:gsLst>
                  <a:gs pos="0">
                    <a:srgbClr val="FFFFFF"/>
                  </a:gs>
                  <a:gs pos="100000">
                    <a:srgbClr val="FFFFFF"/>
                  </a:gs>
                </a:gsLst>
                <a:lin ang="5400000" scaled="0"/>
              </a:gradFill>
            </a:endParaRPr>
          </a:p>
        </p:txBody>
      </p:sp>
      <p:sp>
        <p:nvSpPr>
          <p:cNvPr id="11" name="Cloud 10"/>
          <p:cNvSpPr/>
          <p:nvPr/>
        </p:nvSpPr>
        <p:spPr bwMode="auto">
          <a:xfrm>
            <a:off x="7441993" y="5095219"/>
            <a:ext cx="2037766" cy="795113"/>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344864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7868" y="-118533"/>
            <a:ext cx="8128001" cy="7247466"/>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980439" y="1543018"/>
            <a:ext cx="4685696"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Custom Tag Attributes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Powerful Directives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Declarative Style</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Strict Separation</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err="1" smtClean="0"/>
              <a:t>AngularJS</a:t>
            </a:r>
            <a:endParaRPr lang="en-US" dirty="0"/>
          </a:p>
        </p:txBody>
      </p:sp>
      <p:sp>
        <p:nvSpPr>
          <p:cNvPr id="8" name="Rectangle 3"/>
          <p:cNvSpPr>
            <a:spLocks noChangeArrowheads="1"/>
          </p:cNvSpPr>
          <p:nvPr/>
        </p:nvSpPr>
        <p:spPr bwMode="auto">
          <a:xfrm>
            <a:off x="0" y="285100"/>
            <a:ext cx="7840134" cy="6186309"/>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doctype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-app</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="app"&gt;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="Localization"&gt;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Date: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'2013-04-01'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date:'</a:t>
            </a:r>
            <a:r>
              <a:rPr kumimoji="0" lang="en-US" b="0" i="0" u="none" strike="noStrike" cap="none" normalizeH="0" baseline="0" dirty="0" err="1" smtClean="0">
                <a:ln>
                  <a:noFill/>
                </a:ln>
                <a:solidFill>
                  <a:srgbClr val="800080"/>
                </a:solidFill>
                <a:effectLst/>
                <a:latin typeface="Consolas" panose="020B0609020204030204" pitchFamily="49" charset="0"/>
                <a:cs typeface="Consolas" panose="020B0609020204030204" pitchFamily="49" charset="0"/>
              </a:rPr>
              <a:t>fullDate</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Currency: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123456</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currency</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Number: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98765.4321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number</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="Pluralization"&gt;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-controller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-repeat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in beers"&gt;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when</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beerForms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03374" y="4141524"/>
            <a:ext cx="2777064" cy="2777064"/>
          </a:xfrm>
          <a:prstGeom prst="rect">
            <a:avLst/>
          </a:prstGeom>
        </p:spPr>
      </p:pic>
    </p:spTree>
    <p:extLst>
      <p:ext uri="{BB962C8B-B14F-4D97-AF65-F5344CB8AC3E}">
        <p14:creationId xmlns:p14="http://schemas.microsoft.com/office/powerpoint/2010/main" val="258843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71" y="672814"/>
            <a:ext cx="4131733"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Declarative Bindings</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Automatic UI refresh</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Dependency Tracking</a:t>
            </a:r>
          </a:p>
          <a:p>
            <a:pPr defTabSz="914099" fontAlgn="base">
              <a:lnSpc>
                <a:spcPct val="150000"/>
              </a:lnSpc>
              <a:spcBef>
                <a:spcPct val="0"/>
              </a:spcBef>
              <a:spcAft>
                <a:spcPct val="0"/>
              </a:spcAft>
            </a:pPr>
            <a:r>
              <a:rPr lang="en-US" sz="3200" dirty="0" err="1">
                <a:gradFill>
                  <a:gsLst>
                    <a:gs pos="0">
                      <a:srgbClr val="FFFFFF"/>
                    </a:gs>
                    <a:gs pos="100000">
                      <a:srgbClr val="FFFFFF"/>
                    </a:gs>
                  </a:gsLst>
                  <a:lin ang="5400000" scaled="0"/>
                </a:gradFill>
              </a:rPr>
              <a:t>Templating</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Knockout.js</a:t>
            </a:r>
            <a:endParaRPr lang="en-US" dirty="0"/>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404" y="0"/>
            <a:ext cx="7935010" cy="69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
            <a:ext cx="7840133" cy="68580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840133" y="1543018"/>
            <a:ext cx="4351867"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Not MVC – Just V (UI)</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Virtual DOM</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One-way</a:t>
            </a:r>
            <a:r>
              <a:rPr lang="en-US" sz="3200" dirty="0">
                <a:gradFill>
                  <a:gsLst>
                    <a:gs pos="0">
                      <a:srgbClr val="FFFFFF"/>
                    </a:gs>
                    <a:gs pos="100000">
                      <a:srgbClr val="FFFFFF"/>
                    </a:gs>
                  </a:gsLst>
                  <a:lin ang="5400000" scaled="0"/>
                </a:gradFill>
              </a:rPr>
              <a:t> </a:t>
            </a:r>
            <a:r>
              <a:rPr lang="en-US" sz="3200" dirty="0" smtClean="0">
                <a:gradFill>
                  <a:gsLst>
                    <a:gs pos="0">
                      <a:srgbClr val="FFFFFF"/>
                    </a:gs>
                    <a:gs pos="100000">
                      <a:srgbClr val="FFFFFF"/>
                    </a:gs>
                  </a:gsLst>
                  <a:lin ang="5400000" scaled="0"/>
                </a:gradFill>
              </a:rPr>
              <a:t>data flow</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smtClean="0"/>
              <a:t>React</a:t>
            </a:r>
            <a:endParaRPr lang="en-US" dirty="0"/>
          </a:p>
        </p:txBody>
      </p:sp>
      <p:sp>
        <p:nvSpPr>
          <p:cNvPr id="8" name="Rectangle 3"/>
          <p:cNvSpPr>
            <a:spLocks noChangeArrowheads="1"/>
          </p:cNvSpPr>
          <p:nvPr/>
        </p:nvSpPr>
        <p:spPr bwMode="auto">
          <a:xfrm>
            <a:off x="129117" y="1953740"/>
            <a:ext cx="7581900"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b="1" dirty="0" err="1">
                <a:solidFill>
                  <a:srgbClr val="800000"/>
                </a:solidFill>
                <a:latin typeface="Arial" panose="020B0604020202020204" pitchFamily="34" charset="0"/>
              </a:rPr>
              <a:t>var</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HelloMessage</a:t>
            </a:r>
            <a:r>
              <a:rPr lang="en-US" sz="2000" dirty="0">
                <a:latin typeface="Arial" panose="020B0604020202020204" pitchFamily="34" charset="0"/>
              </a:rPr>
              <a:t> </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React.createClass</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a:solidFill>
                  <a:schemeClr val="tx2">
                    <a:lumMod val="75000"/>
                  </a:schemeClr>
                </a:solidFill>
                <a:latin typeface="Arial" panose="020B0604020202020204" pitchFamily="34" charset="0"/>
              </a:rPr>
              <a:t>render</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b="1" dirty="0">
                <a:solidFill>
                  <a:srgbClr val="800000"/>
                </a:solidFill>
                <a:latin typeface="Arial" panose="020B0604020202020204" pitchFamily="34" charset="0"/>
              </a:rPr>
              <a:t>function</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b="1" dirty="0" smtClean="0">
                <a:solidFill>
                  <a:srgbClr val="800000"/>
                </a:solidFill>
                <a:latin typeface="Arial" panose="020B0604020202020204" pitchFamily="34" charset="0"/>
              </a:rPr>
              <a:t>return</a:t>
            </a:r>
            <a:r>
              <a:rPr lang="en-US" sz="2000" dirty="0" smtClean="0">
                <a:latin typeface="Arial" panose="020B0604020202020204" pitchFamily="34" charset="0"/>
              </a:rPr>
              <a:t> </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chemeClr val="tx2">
                    <a:lumMod val="75000"/>
                  </a:schemeClr>
                </a:solidFill>
                <a:latin typeface="Arial" panose="020B0604020202020204" pitchFamily="34" charset="0"/>
              </a:rPr>
              <a:t>Hello</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b="1" dirty="0">
                <a:solidFill>
                  <a:srgbClr val="800000"/>
                </a:solidFill>
                <a:latin typeface="Arial" panose="020B0604020202020204" pitchFamily="34" charset="0"/>
              </a:rPr>
              <a:t>this</a:t>
            </a:r>
            <a:r>
              <a:rPr lang="en-US" sz="2000" dirty="0">
                <a:solidFill>
                  <a:srgbClr val="808030"/>
                </a:solidFill>
                <a:latin typeface="Arial" panose="020B0604020202020204" pitchFamily="34" charset="0"/>
              </a:rPr>
              <a:t>.</a:t>
            </a:r>
            <a:r>
              <a:rPr lang="en-US" sz="2000" dirty="0">
                <a:solidFill>
                  <a:schemeClr val="tx2">
                    <a:lumMod val="75000"/>
                  </a:schemeClr>
                </a:solidFill>
                <a:latin typeface="Arial" panose="020B0604020202020204" pitchFamily="34" charset="0"/>
              </a:rPr>
              <a:t>props.name</a:t>
            </a:r>
            <a:r>
              <a:rPr lang="en-US" sz="2000" dirty="0">
                <a:solidFill>
                  <a:srgbClr val="800080"/>
                </a:solidFill>
                <a:latin typeface="Arial" panose="020B0604020202020204" pitchFamily="34" charset="0"/>
              </a:rPr>
              <a:t>}</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solidFill>
                  <a:srgbClr val="800080"/>
                </a:solidFill>
                <a:latin typeface="Arial" panose="020B0604020202020204" pitchFamily="34" charset="0"/>
              </a:rPr>
              <a:t>}</a:t>
            </a:r>
            <a:r>
              <a:rPr lang="en-US" sz="2000" dirty="0" smtClean="0">
                <a:solidFill>
                  <a:srgbClr val="808030"/>
                </a:solidFill>
                <a:latin typeface="Arial" panose="020B0604020202020204" pitchFamily="34" charset="0"/>
              </a:rPr>
              <a:t>)</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latin typeface="Arial" panose="020B0604020202020204" pitchFamily="34" charset="0"/>
              </a:rPr>
              <a:t/>
            </a:r>
            <a:br>
              <a:rPr lang="en-US" sz="2000" dirty="0" smtClean="0">
                <a:latin typeface="Arial" panose="020B0604020202020204" pitchFamily="34" charset="0"/>
              </a:rPr>
            </a:br>
            <a:r>
              <a:rPr lang="en-US" sz="2000" dirty="0" err="1">
                <a:solidFill>
                  <a:schemeClr val="tx2">
                    <a:lumMod val="75000"/>
                  </a:schemeClr>
                </a:solidFill>
                <a:latin typeface="Arial" panose="020B0604020202020204" pitchFamily="34" charset="0"/>
              </a:rPr>
              <a:t>ReactDOM.render</a:t>
            </a:r>
            <a:r>
              <a:rPr lang="en-US" sz="2000" dirty="0">
                <a:solidFill>
                  <a:srgbClr val="808030"/>
                </a:solidFill>
                <a:latin typeface="Arial" panose="020B0604020202020204" pitchFamily="34" charset="0"/>
              </a:rPr>
              <a:t>(&lt;</a:t>
            </a:r>
            <a:r>
              <a:rPr lang="en-US" sz="2000" dirty="0" err="1">
                <a:solidFill>
                  <a:schemeClr val="tx2">
                    <a:lumMod val="75000"/>
                  </a:schemeClr>
                </a:solidFill>
                <a:latin typeface="Arial" panose="020B0604020202020204" pitchFamily="34" charset="0"/>
              </a:rPr>
              <a:t>HelloMessage</a:t>
            </a:r>
            <a:r>
              <a:rPr lang="en-US" sz="2000" dirty="0">
                <a:solidFill>
                  <a:schemeClr val="tx2">
                    <a:lumMod val="75000"/>
                  </a:schemeClr>
                </a:solidFill>
                <a:latin typeface="Arial" panose="020B0604020202020204" pitchFamily="34" charset="0"/>
              </a:rPr>
              <a:t> name</a:t>
            </a:r>
            <a:r>
              <a:rPr lang="en-US" sz="2000" dirty="0">
                <a:solidFill>
                  <a:srgbClr val="808030"/>
                </a:solidFill>
                <a:latin typeface="Arial" panose="020B0604020202020204" pitchFamily="34" charset="0"/>
              </a:rPr>
              <a:t>=</a:t>
            </a:r>
            <a:r>
              <a:rPr lang="en-US" sz="2000" dirty="0">
                <a:solidFill>
                  <a:srgbClr val="800000"/>
                </a:solidFill>
                <a:latin typeface="Arial" panose="020B0604020202020204" pitchFamily="34" charset="0"/>
              </a:rPr>
              <a:t>"</a:t>
            </a:r>
            <a:r>
              <a:rPr lang="en-US" sz="2000" dirty="0">
                <a:solidFill>
                  <a:srgbClr val="0000E6"/>
                </a:solidFill>
                <a:latin typeface="Arial" panose="020B0604020202020204" pitchFamily="34" charset="0"/>
              </a:rPr>
              <a:t>John</a:t>
            </a:r>
            <a:r>
              <a:rPr lang="en-US" sz="2000" dirty="0">
                <a:solidFill>
                  <a:srgbClr val="800000"/>
                </a:solidFill>
                <a:latin typeface="Arial" panose="020B0604020202020204" pitchFamily="34" charset="0"/>
              </a:rPr>
              <a:t>"</a:t>
            </a:r>
            <a:r>
              <a:rPr lang="en-US" sz="2000" dirty="0">
                <a:latin typeface="Arial" panose="020B0604020202020204" pitchFamily="34" charset="0"/>
              </a:rPr>
              <a:t> </a:t>
            </a:r>
            <a:r>
              <a:rPr lang="en-US" sz="2000" dirty="0">
                <a:solidFill>
                  <a:srgbClr val="808030"/>
                </a:solidFill>
                <a:latin typeface="Arial" panose="020B0604020202020204" pitchFamily="34" charset="0"/>
              </a:rPr>
              <a:t>/&gt;,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mountNode</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357" y="5209496"/>
            <a:ext cx="5715000" cy="1590675"/>
          </a:xfrm>
          <a:prstGeom prst="rect">
            <a:avLst/>
          </a:prstGeom>
        </p:spPr>
      </p:pic>
    </p:spTree>
    <p:extLst>
      <p:ext uri="{BB962C8B-B14F-4D97-AF65-F5344CB8AC3E}">
        <p14:creationId xmlns:p14="http://schemas.microsoft.com/office/powerpoint/2010/main" val="119503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HTML5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90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671" y="672814"/>
            <a:ext cx="4631424"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Ember is a framework</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Convention over </a:t>
            </a:r>
            <a:r>
              <a:rPr lang="en-US" sz="3200" dirty="0" err="1" smtClean="0">
                <a:gradFill>
                  <a:gsLst>
                    <a:gs pos="0">
                      <a:srgbClr val="FFFFFF"/>
                    </a:gs>
                    <a:gs pos="100000">
                      <a:srgbClr val="FFFFFF"/>
                    </a:gs>
                  </a:gsLst>
                  <a:lin ang="5400000" scaled="0"/>
                </a:gradFill>
              </a:rPr>
              <a:t>config</a:t>
            </a:r>
            <a:endParaRPr lang="en-US" sz="3200" dirty="0" smtClean="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URLs are important</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Ember.js</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148" y="529318"/>
            <a:ext cx="7182852" cy="47345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016" y="3591655"/>
            <a:ext cx="3086100" cy="2933700"/>
          </a:xfrm>
          <a:prstGeom prst="rect">
            <a:avLst/>
          </a:prstGeom>
        </p:spPr>
      </p:pic>
    </p:spTree>
    <p:extLst>
      <p:ext uri="{BB962C8B-B14F-4D97-AF65-F5344CB8AC3E}">
        <p14:creationId xmlns:p14="http://schemas.microsoft.com/office/powerpoint/2010/main" val="14463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22298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676048"/>
            <a:ext cx="11034445" cy="2387600"/>
          </a:xfrm>
        </p:spPr>
        <p:txBody>
          <a:bodyPr/>
          <a:lstStyle/>
          <a:p>
            <a:r>
              <a:rPr lang="en-US" dirty="0" smtClean="0"/>
              <a:t>Summary</a:t>
            </a:r>
            <a:endParaRPr lang="en-US" dirty="0"/>
          </a:p>
        </p:txBody>
      </p:sp>
      <p:sp>
        <p:nvSpPr>
          <p:cNvPr id="3" name="Subtitle 2"/>
          <p:cNvSpPr>
            <a:spLocks noGrp="1"/>
          </p:cNvSpPr>
          <p:nvPr>
            <p:ph type="subTitle" idx="1"/>
          </p:nvPr>
        </p:nvSpPr>
        <p:spPr>
          <a:xfrm>
            <a:off x="606175" y="3210153"/>
            <a:ext cx="11034445" cy="1655762"/>
          </a:xfrm>
        </p:spPr>
        <p:txBody>
          <a:bodyPr>
            <a:noAutofit/>
          </a:bodyPr>
          <a:lstStyle/>
          <a:p>
            <a:pPr marL="571500" indent="-571500">
              <a:lnSpc>
                <a:spcPct val="110000"/>
              </a:lnSpc>
              <a:buFont typeface="Wingdings" panose="05000000000000000000" pitchFamily="2" charset="2"/>
              <a:buChar char="à"/>
            </a:pPr>
            <a:r>
              <a:rPr lang="en-US" dirty="0" smtClean="0"/>
              <a:t>Modern web standards overview</a:t>
            </a:r>
          </a:p>
          <a:p>
            <a:pPr marL="571500" indent="-571500">
              <a:lnSpc>
                <a:spcPct val="110000"/>
              </a:lnSpc>
              <a:buFont typeface="Wingdings" panose="05000000000000000000" pitchFamily="2" charset="2"/>
              <a:buChar char="à"/>
            </a:pPr>
            <a:r>
              <a:rPr lang="en-US" dirty="0" smtClean="0"/>
              <a:t>Single Page Applications</a:t>
            </a:r>
          </a:p>
          <a:p>
            <a:pPr marL="571500" indent="-571500">
              <a:lnSpc>
                <a:spcPct val="110000"/>
              </a:lnSpc>
              <a:buFont typeface="Wingdings" panose="05000000000000000000" pitchFamily="2" charset="2"/>
              <a:buChar char="à"/>
            </a:pPr>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144684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56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ext Placeholder 4"/>
          <p:cNvSpPr>
            <a:spLocks noGrp="1"/>
          </p:cNvSpPr>
          <p:nvPr>
            <p:ph type="body" sz="quarter" idx="4294967295"/>
          </p:nvPr>
        </p:nvSpPr>
        <p:spPr>
          <a:xfrm>
            <a:off x="459581" y="2583219"/>
            <a:ext cx="5116513" cy="1108075"/>
          </a:xfrm>
        </p:spPr>
        <p:txBody>
          <a:bodyPr>
            <a:normAutofit/>
          </a:bodyPr>
          <a:lstStyle/>
          <a:p>
            <a:pPr marL="0" indent="0">
              <a:buNone/>
            </a:pPr>
            <a:r>
              <a:rPr lang="en-US" dirty="0" smtClean="0">
                <a:solidFill>
                  <a:schemeClr val="bg1"/>
                </a:solidFill>
              </a:rPr>
              <a:t>Not a marketing message</a:t>
            </a:r>
            <a:endParaRPr lang="en-US" dirty="0">
              <a:solidFill>
                <a:schemeClr val="bg1"/>
              </a:solidFill>
            </a:endParaRPr>
          </a:p>
        </p:txBody>
      </p:sp>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What is HTML5?</a:t>
            </a:r>
            <a:endParaRPr lang="en-US" dirty="0"/>
          </a:p>
        </p:txBody>
      </p:sp>
      <p:sp>
        <p:nvSpPr>
          <p:cNvPr id="8" name="Text Placeholder 4"/>
          <p:cNvSpPr txBox="1">
            <a:spLocks/>
          </p:cNvSpPr>
          <p:nvPr/>
        </p:nvSpPr>
        <p:spPr>
          <a:xfrm>
            <a:off x="471085" y="375339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a:t>
            </a:r>
            <a:r>
              <a:rPr lang="en-US" b="1" dirty="0">
                <a:solidFill>
                  <a:schemeClr val="bg1"/>
                </a:solidFill>
              </a:rPr>
              <a:t>new </a:t>
            </a:r>
            <a:r>
              <a:rPr lang="en-US" b="1" dirty="0" smtClean="0">
                <a:solidFill>
                  <a:schemeClr val="bg1"/>
                </a:solidFill>
              </a:rPr>
              <a:t>set of standards </a:t>
            </a:r>
            <a:r>
              <a:rPr lang="en-US" dirty="0" smtClean="0">
                <a:solidFill>
                  <a:schemeClr val="bg1"/>
                </a:solidFill>
              </a:rPr>
              <a:t>for the </a:t>
            </a:r>
            <a:r>
              <a:rPr lang="en-US" b="1" dirty="0" smtClean="0">
                <a:solidFill>
                  <a:schemeClr val="bg1"/>
                </a:solidFill>
              </a:rPr>
              <a:t>Web Platform</a:t>
            </a:r>
            <a:endParaRPr lang="en-US" b="1" dirty="0">
              <a:solidFill>
                <a:schemeClr val="bg1"/>
              </a:solidFill>
            </a:endParaRPr>
          </a:p>
        </p:txBody>
      </p:sp>
      <p:sp>
        <p:nvSpPr>
          <p:cNvPr id="9" name="Text Placeholder 4"/>
          <p:cNvSpPr txBox="1">
            <a:spLocks/>
          </p:cNvSpPr>
          <p:nvPr/>
        </p:nvSpPr>
        <p:spPr>
          <a:xfrm>
            <a:off x="471085" y="5101003"/>
            <a:ext cx="5116375" cy="166199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Target many browsers, devices, and app platforms too</a:t>
            </a:r>
            <a:endParaRPr lang="en-US" dirty="0">
              <a:solidFill>
                <a:schemeClr val="bg1"/>
              </a:solidFill>
            </a:endParaRPr>
          </a:p>
        </p:txBody>
      </p:sp>
      <p:sp>
        <p:nvSpPr>
          <p:cNvPr id="12"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Umbrella term: </a:t>
            </a:r>
            <a:r>
              <a:rPr lang="en-US" dirty="0" err="1" smtClean="0">
                <a:solidFill>
                  <a:schemeClr val="bg1"/>
                </a:solidFill>
              </a:rPr>
              <a:t>vNext</a:t>
            </a:r>
            <a:r>
              <a:rPr lang="en-US" dirty="0">
                <a:solidFill>
                  <a:schemeClr val="bg1"/>
                </a:solidFill>
              </a:rPr>
              <a:t> </a:t>
            </a:r>
            <a:r>
              <a:rPr lang="en-US" dirty="0" smtClean="0">
                <a:solidFill>
                  <a:schemeClr val="bg1"/>
                </a:solidFill>
              </a:rPr>
              <a:t>HTML</a:t>
            </a:r>
            <a:r>
              <a:rPr lang="en-US" dirty="0">
                <a:solidFill>
                  <a:schemeClr val="bg1"/>
                </a:solidFill>
              </a:rPr>
              <a:t>, CSS, </a:t>
            </a:r>
            <a:r>
              <a:rPr lang="en-US" dirty="0" err="1">
                <a:solidFill>
                  <a:schemeClr val="bg1"/>
                </a:solidFill>
              </a:rPr>
              <a:t>ECMAScript</a:t>
            </a:r>
            <a:r>
              <a:rPr lang="en-US" dirty="0">
                <a:solidFill>
                  <a:schemeClr val="bg1"/>
                </a:solidFill>
              </a:rPr>
              <a:t> </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60" y="2970230"/>
            <a:ext cx="6027710" cy="3733311"/>
          </a:xfrm>
          <a:prstGeom prst="rect">
            <a:avLst/>
          </a:prstGeom>
        </p:spPr>
      </p:pic>
    </p:spTree>
    <p:extLst>
      <p:ext uri="{BB962C8B-B14F-4D97-AF65-F5344CB8AC3E}">
        <p14:creationId xmlns:p14="http://schemas.microsoft.com/office/powerpoint/2010/main" val="33305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0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Why do you care?</a:t>
            </a:r>
            <a:endParaRPr lang="en-US" dirty="0"/>
          </a:p>
        </p:txBody>
      </p:sp>
      <p:graphicFrame>
        <p:nvGraphicFramePr>
          <p:cNvPr id="6" name="Diagram 5"/>
          <p:cNvGraphicFramePr/>
          <p:nvPr>
            <p:extLst>
              <p:ext uri="{D42A27DB-BD31-4B8C-83A1-F6EECF244321}">
                <p14:modId xmlns:p14="http://schemas.microsoft.com/office/powerpoint/2010/main" val="1312088292"/>
              </p:ext>
            </p:extLst>
          </p:nvPr>
        </p:nvGraphicFramePr>
        <p:xfrm>
          <a:off x="0" y="1695449"/>
          <a:ext cx="6342743" cy="4560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7396" y="2336800"/>
            <a:ext cx="6174604" cy="3258458"/>
          </a:xfrm>
          <a:prstGeom prst="rect">
            <a:avLst/>
          </a:prstGeom>
        </p:spPr>
      </p:pic>
    </p:spTree>
    <p:extLst>
      <p:ext uri="{BB962C8B-B14F-4D97-AF65-F5344CB8AC3E}">
        <p14:creationId xmlns:p14="http://schemas.microsoft.com/office/powerpoint/2010/main" val="266579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7667" y="2159140"/>
            <a:ext cx="6852464" cy="2209799"/>
          </a:xfrm>
        </p:spPr>
        <p:txBody>
          <a:bodyPr/>
          <a:lstStyle/>
          <a:p>
            <a:r>
              <a:rPr lang="en-US" dirty="0" smtClean="0"/>
              <a:t>HTML5 examples:</a:t>
            </a:r>
            <a:br>
              <a:rPr lang="en-US" dirty="0" smtClean="0"/>
            </a:br>
            <a:r>
              <a:rPr lang="en-US" dirty="0" smtClean="0">
                <a:hlinkClick r:id="rId3"/>
              </a:rPr>
              <a:t>Flight Sim Arcade</a:t>
            </a:r>
            <a:r>
              <a:rPr lang="en-US" dirty="0" smtClean="0"/>
              <a:t/>
            </a:r>
            <a:br>
              <a:rPr lang="en-US" dirty="0" smtClean="0"/>
            </a:br>
            <a:r>
              <a:rPr lang="en-US" dirty="0" smtClean="0">
                <a:hlinkClick r:id="rId4"/>
              </a:rPr>
              <a:t>22Tracks</a:t>
            </a:r>
            <a:r>
              <a:rPr lang="en-US" dirty="0" smtClean="0"/>
              <a:t/>
            </a:r>
            <a:br>
              <a:rPr lang="en-US" dirty="0" smtClean="0"/>
            </a:br>
            <a:r>
              <a:rPr lang="en-US" dirty="0" smtClean="0">
                <a:hlinkClick r:id="rId5"/>
              </a:rPr>
              <a:t>Web Standards Test Drive</a:t>
            </a:r>
            <a:r>
              <a:rPr lang="en-US" dirty="0" smtClean="0"/>
              <a:t/>
            </a:r>
            <a:br>
              <a:rPr lang="en-US" dirty="0" smtClean="0"/>
            </a:br>
            <a:r>
              <a:rPr lang="en-US" dirty="0" smtClean="0"/>
              <a:t>	</a:t>
            </a:r>
            <a:endParaRPr lang="en-US" dirty="0"/>
          </a:p>
        </p:txBody>
      </p:sp>
      <p:sp>
        <p:nvSpPr>
          <p:cNvPr id="4" name="Text Placeholder 3"/>
          <p:cNvSpPr>
            <a:spLocks noGrp="1"/>
          </p:cNvSpPr>
          <p:nvPr>
            <p:ph type="body" sz="quarter" idx="10"/>
          </p:nvPr>
        </p:nvSpPr>
        <p:spPr>
          <a:xfrm>
            <a:off x="1889617" y="5198012"/>
            <a:ext cx="8874849" cy="1274538"/>
          </a:xfrm>
        </p:spPr>
        <p:txBody>
          <a:bodyPr/>
          <a:lstStyle/>
          <a:p>
            <a:r>
              <a:rPr lang="en-US" dirty="0" smtClean="0"/>
              <a:t>demo…</a:t>
            </a:r>
            <a:endParaRPr lang="en-US" dirty="0"/>
          </a:p>
        </p:txBody>
      </p:sp>
    </p:spTree>
    <p:extLst>
      <p:ext uri="{BB962C8B-B14F-4D97-AF65-F5344CB8AC3E}">
        <p14:creationId xmlns:p14="http://schemas.microsoft.com/office/powerpoint/2010/main" val="7997721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2125</TotalTime>
  <Words>1700</Words>
  <Application>Microsoft Office PowerPoint</Application>
  <PresentationFormat>Widescreen</PresentationFormat>
  <Paragraphs>466</Paragraphs>
  <Slides>63</Slides>
  <Notes>30</Notes>
  <HiddenSlides>0</HiddenSlides>
  <MMClips>0</MMClips>
  <ScaleCrop>false</ScaleCrop>
  <HeadingPairs>
    <vt:vector size="8" baseType="variant">
      <vt:variant>
        <vt:lpstr>Fonts Used</vt:lpstr>
      </vt:variant>
      <vt:variant>
        <vt:i4>9</vt:i4>
      </vt:variant>
      <vt:variant>
        <vt:lpstr>Theme</vt:lpstr>
      </vt:variant>
      <vt:variant>
        <vt:i4>8</vt:i4>
      </vt:variant>
      <vt:variant>
        <vt:lpstr>Embedded OLE Servers</vt:lpstr>
      </vt:variant>
      <vt:variant>
        <vt:i4>1</vt:i4>
      </vt:variant>
      <vt:variant>
        <vt:lpstr>Slide Titles</vt:lpstr>
      </vt:variant>
      <vt:variant>
        <vt:i4>63</vt:i4>
      </vt:variant>
    </vt:vector>
  </HeadingPairs>
  <TitlesOfParts>
    <vt:vector size="81" baseType="lpstr">
      <vt:lpstr>Arial</vt:lpstr>
      <vt:lpstr>Calibri</vt:lpstr>
      <vt:lpstr>Consolas</vt:lpstr>
      <vt:lpstr>Segoe</vt:lpstr>
      <vt:lpstr>Segoe UI</vt:lpstr>
      <vt:lpstr>Segoe UI Light</vt:lpstr>
      <vt:lpstr>Segoe UI Semibold</vt:lpstr>
      <vt:lpstr>Segoe UI Semilight</vt:lpstr>
      <vt:lpstr>Wingdings</vt:lpstr>
      <vt:lpstr>Deck Title Slide</vt:lpstr>
      <vt:lpstr>Azure Medium</vt:lpstr>
      <vt:lpstr>Azure Green</vt:lpstr>
      <vt:lpstr>Azure Graphite</vt:lpstr>
      <vt:lpstr>Azure Dark</vt:lpstr>
      <vt:lpstr>Azure Basic</vt:lpstr>
      <vt:lpstr>Azure Noir</vt:lpstr>
      <vt:lpstr>1_Azure Medium</vt:lpstr>
      <vt:lpstr>think-cell Slide</vt:lpstr>
      <vt:lpstr>PowerPoint Presentation</vt:lpstr>
      <vt:lpstr>Building web front ends  for desktop and mobile using the latest web standards</vt:lpstr>
      <vt:lpstr>Today’s Agenda</vt:lpstr>
      <vt:lpstr>Agenda</vt:lpstr>
      <vt:lpstr>Modern Web Standards</vt:lpstr>
      <vt:lpstr>HTML5</vt:lpstr>
      <vt:lpstr>What is HTML5?</vt:lpstr>
      <vt:lpstr>Why do you care?</vt:lpstr>
      <vt:lpstr>HTML5 examples: Flight Sim Arcade 22Tracks Web Standards Test Drive  </vt:lpstr>
      <vt:lpstr>Visual Studio Online</vt:lpstr>
      <vt:lpstr>Map of Web Browser Standards</vt:lpstr>
      <vt:lpstr>Internet Explorer </vt:lpstr>
      <vt:lpstr>PowerPoint Presentation</vt:lpstr>
      <vt:lpstr>Interoperability Features</vt:lpstr>
      <vt:lpstr>Building with web standards</vt:lpstr>
      <vt:lpstr>Web Platform Status</vt:lpstr>
      <vt:lpstr>Cross-browser testing</vt:lpstr>
      <vt:lpstr>Feature detection</vt:lpstr>
      <vt:lpstr>Responsive and plug-in free</vt:lpstr>
      <vt:lpstr>Responsive and plug-in free</vt:lpstr>
      <vt:lpstr>Responsive and plug-in free</vt:lpstr>
      <vt:lpstr>JavaScript frameworks &amp; libraries</vt:lpstr>
      <vt:lpstr>PowerPoint Presentation</vt:lpstr>
      <vt:lpstr>CSS prefix best practices</vt:lpstr>
      <vt:lpstr>New HTML5 Markup Elements</vt:lpstr>
      <vt:lpstr>New HTML5 Markup Elements</vt:lpstr>
      <vt:lpstr>Demo</vt:lpstr>
      <vt:lpstr>JavaScript Library Overview</vt:lpstr>
      <vt:lpstr>Who Uses jQuery?</vt:lpstr>
      <vt:lpstr>jQuery – why so popular?</vt:lpstr>
      <vt:lpstr>jQuery Community</vt:lpstr>
      <vt:lpstr>jQuery Fundamentals</vt:lpstr>
      <vt:lpstr>Demo</vt:lpstr>
      <vt:lpstr>Bootstrap</vt:lpstr>
      <vt:lpstr>Bootstrap</vt:lpstr>
      <vt:lpstr>Why use it?</vt:lpstr>
      <vt:lpstr>Bootstrap Features</vt:lpstr>
      <vt:lpstr>Themes</vt:lpstr>
      <vt:lpstr>Responsive Layout</vt:lpstr>
      <vt:lpstr>Responsive Layout</vt:lpstr>
      <vt:lpstr>Grid system</vt:lpstr>
      <vt:lpstr>Grid system</vt:lpstr>
      <vt:lpstr>Components</vt:lpstr>
      <vt:lpstr>Glyphicons</vt:lpstr>
      <vt:lpstr>Bootstrap - Visual Studio support</vt:lpstr>
      <vt:lpstr>JavaScript Tools</vt:lpstr>
      <vt:lpstr>Grunt / Gulp Overview</vt:lpstr>
      <vt:lpstr>Grunt</vt:lpstr>
      <vt:lpstr>Gulp</vt:lpstr>
      <vt:lpstr>Visual Studio Support for Grunt / Gulp</vt:lpstr>
      <vt:lpstr>Visual Studio Support for Grunt / Gulp</vt:lpstr>
      <vt:lpstr>Works with all web project types</vt:lpstr>
      <vt:lpstr>Bower</vt:lpstr>
      <vt:lpstr>Single Page Applications</vt:lpstr>
      <vt:lpstr>PowerPoint Presentation</vt:lpstr>
      <vt:lpstr>PowerPoint Presentation</vt:lpstr>
      <vt:lpstr>AngularJS</vt:lpstr>
      <vt:lpstr>Knockout.js</vt:lpstr>
      <vt:lpstr>React</vt:lpstr>
      <vt:lpstr>Ember.js</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104</cp:revision>
  <dcterms:created xsi:type="dcterms:W3CDTF">2013-08-05T17:04:56Z</dcterms:created>
  <dcterms:modified xsi:type="dcterms:W3CDTF">2016-02-04T16:19:57Z</dcterms:modified>
</cp:coreProperties>
</file>